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7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6.jpg" ContentType="image/jpg"/>
  <Override PartName="/ppt/media/image68.jpg" ContentType="image/jpg"/>
  <Override PartName="/ppt/media/image69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73.jpg" ContentType="image/jpg"/>
  <Override PartName="/ppt/media/image79.jpg" ContentType="image/png"/>
  <Override PartName="/ppt/media/image83.jpg" ContentType="image/jpg"/>
  <Override PartName="/ppt/media/image84.jpg" ContentType="image/jpg"/>
  <Override PartName="/ppt/media/image86.jpg" ContentType="image/jpg"/>
  <Override PartName="/ppt/media/image94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6.jpg" ContentType="image/jpg"/>
  <Override PartName="/ppt/media/image114.jpg" ContentType="image/jpg"/>
  <Override PartName="/ppt/media/image117.jpg" ContentType="image/jpg"/>
  <Override PartName="/ppt/notesSlides/notesSlide18.xml" ContentType="application/vnd.openxmlformats-officedocument.presentationml.notesSlide+xml"/>
  <Override PartName="/ppt/media/image123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57" r:id="rId2"/>
    <p:sldId id="269" r:id="rId3"/>
    <p:sldId id="506" r:id="rId4"/>
    <p:sldId id="460" r:id="rId5"/>
    <p:sldId id="508" r:id="rId6"/>
    <p:sldId id="509" r:id="rId7"/>
    <p:sldId id="321" r:id="rId8"/>
    <p:sldId id="459" r:id="rId9"/>
    <p:sldId id="338" r:id="rId10"/>
    <p:sldId id="336" r:id="rId11"/>
    <p:sldId id="340" r:id="rId12"/>
    <p:sldId id="335" r:id="rId13"/>
    <p:sldId id="256" r:id="rId14"/>
    <p:sldId id="258" r:id="rId15"/>
    <p:sldId id="259" r:id="rId16"/>
    <p:sldId id="260" r:id="rId17"/>
    <p:sldId id="489" r:id="rId18"/>
    <p:sldId id="461" r:id="rId19"/>
    <p:sldId id="261" r:id="rId20"/>
    <p:sldId id="462" r:id="rId21"/>
    <p:sldId id="333" r:id="rId22"/>
    <p:sldId id="334" r:id="rId23"/>
    <p:sldId id="463" r:id="rId24"/>
    <p:sldId id="464" r:id="rId25"/>
    <p:sldId id="317" r:id="rId26"/>
    <p:sldId id="465" r:id="rId27"/>
    <p:sldId id="492" r:id="rId28"/>
    <p:sldId id="505" r:id="rId29"/>
    <p:sldId id="344" r:id="rId30"/>
    <p:sldId id="493" r:id="rId31"/>
    <p:sldId id="494" r:id="rId32"/>
    <p:sldId id="263" r:id="rId33"/>
    <p:sldId id="495" r:id="rId34"/>
    <p:sldId id="272" r:id="rId35"/>
    <p:sldId id="496" r:id="rId36"/>
    <p:sldId id="497" r:id="rId37"/>
    <p:sldId id="498" r:id="rId38"/>
    <p:sldId id="499" r:id="rId39"/>
    <p:sldId id="500" r:id="rId40"/>
    <p:sldId id="275" r:id="rId41"/>
    <p:sldId id="397" r:id="rId42"/>
    <p:sldId id="501" r:id="rId43"/>
    <p:sldId id="502" r:id="rId44"/>
    <p:sldId id="503" r:id="rId45"/>
    <p:sldId id="280" r:id="rId46"/>
    <p:sldId id="281" r:id="rId47"/>
    <p:sldId id="282" r:id="rId48"/>
    <p:sldId id="283" r:id="rId49"/>
    <p:sldId id="284" r:id="rId50"/>
    <p:sldId id="285" r:id="rId51"/>
    <p:sldId id="504" r:id="rId52"/>
    <p:sldId id="375" r:id="rId53"/>
    <p:sldId id="343" r:id="rId54"/>
    <p:sldId id="486" r:id="rId55"/>
    <p:sldId id="491" r:id="rId56"/>
    <p:sldId id="265" r:id="rId57"/>
    <p:sldId id="469" r:id="rId58"/>
    <p:sldId id="470" r:id="rId59"/>
    <p:sldId id="471" r:id="rId60"/>
    <p:sldId id="472" r:id="rId61"/>
    <p:sldId id="473" r:id="rId62"/>
    <p:sldId id="266" r:id="rId63"/>
    <p:sldId id="267" r:id="rId64"/>
    <p:sldId id="476" r:id="rId65"/>
    <p:sldId id="477" r:id="rId66"/>
    <p:sldId id="490" r:id="rId67"/>
    <p:sldId id="268" r:id="rId68"/>
    <p:sldId id="262" r:id="rId69"/>
    <p:sldId id="487" r:id="rId70"/>
    <p:sldId id="270" r:id="rId71"/>
    <p:sldId id="271" r:id="rId72"/>
    <p:sldId id="273" r:id="rId73"/>
    <p:sldId id="274" r:id="rId74"/>
    <p:sldId id="276" r:id="rId75"/>
    <p:sldId id="264" r:id="rId76"/>
    <p:sldId id="303" r:id="rId77"/>
    <p:sldId id="277" r:id="rId78"/>
    <p:sldId id="278" r:id="rId79"/>
    <p:sldId id="279" r:id="rId80"/>
    <p:sldId id="488" r:id="rId81"/>
    <p:sldId id="475" r:id="rId82"/>
    <p:sldId id="288" r:id="rId83"/>
    <p:sldId id="289" r:id="rId84"/>
    <p:sldId id="290" r:id="rId85"/>
    <p:sldId id="291" r:id="rId86"/>
    <p:sldId id="292" r:id="rId87"/>
    <p:sldId id="293" r:id="rId88"/>
    <p:sldId id="294" r:id="rId89"/>
    <p:sldId id="295" r:id="rId90"/>
    <p:sldId id="296" r:id="rId91"/>
    <p:sldId id="318" r:id="rId92"/>
    <p:sldId id="319" r:id="rId93"/>
    <p:sldId id="298" r:id="rId94"/>
    <p:sldId id="299" r:id="rId95"/>
    <p:sldId id="300" r:id="rId96"/>
    <p:sldId id="301" r:id="rId97"/>
    <p:sldId id="510" r:id="rId98"/>
    <p:sldId id="302" r:id="rId99"/>
    <p:sldId id="286" r:id="rId100"/>
    <p:sldId id="347" r:id="rId101"/>
    <p:sldId id="307" r:id="rId102"/>
    <p:sldId id="309" r:id="rId103"/>
    <p:sldId id="310" r:id="rId104"/>
    <p:sldId id="311" r:id="rId105"/>
    <p:sldId id="312" r:id="rId106"/>
    <p:sldId id="313" r:id="rId107"/>
    <p:sldId id="373" r:id="rId108"/>
    <p:sldId id="314" r:id="rId109"/>
    <p:sldId id="316" r:id="rId110"/>
    <p:sldId id="315" r:id="rId111"/>
    <p:sldId id="337" r:id="rId1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4"/>
    <p:restoredTop sz="79663"/>
  </p:normalViewPr>
  <p:slideViewPr>
    <p:cSldViewPr snapToGrid="0">
      <p:cViewPr varScale="1">
        <p:scale>
          <a:sx n="123" d="100"/>
          <a:sy n="123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9022F-BD3A-A141-804E-C8F2969A57E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B8D4-E502-1D4B-B3F0-3DB8E9E2E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b="1" dirty="0"/>
              <a:t>Проект</a:t>
            </a:r>
            <a:r>
              <a:rPr lang="ru-RU" sz="1200" dirty="0"/>
              <a:t> — это временное предприятие, имеющее </a:t>
            </a:r>
            <a:r>
              <a:rPr lang="ru-RU" sz="1200" u="sng" dirty="0"/>
              <a:t>начальную и конечную точки</a:t>
            </a:r>
            <a:r>
              <a:rPr lang="ru-RU" sz="1200" dirty="0"/>
              <a:t>, выполненное с целью создания уникального продукта, услуги или </a:t>
            </a:r>
            <a:r>
              <a:rPr lang="ru-RU" sz="1200" u="sng" dirty="0"/>
              <a:t>достижения конкретного результата</a:t>
            </a:r>
            <a:r>
              <a:rPr lang="ru-RU" sz="1200" dirty="0"/>
              <a:t>.</a:t>
            </a:r>
            <a:br>
              <a:rPr lang="ru-RU" sz="1200" dirty="0"/>
            </a:br>
            <a:r>
              <a:rPr lang="ru-RU" sz="1200" dirty="0"/>
              <a:t>Есть </a:t>
            </a:r>
            <a:r>
              <a:rPr lang="ru-RU" sz="1200" u="sng" dirty="0"/>
              <a:t>временные рамками</a:t>
            </a:r>
            <a:r>
              <a:rPr lang="ru-RU" sz="1200" dirty="0"/>
              <a:t>, </a:t>
            </a:r>
            <a:r>
              <a:rPr lang="ru-RU" sz="1200" u="sng" dirty="0"/>
              <a:t>конкретные ограниченные цели</a:t>
            </a:r>
            <a:r>
              <a:rPr lang="ru-RU" sz="1200" dirty="0"/>
              <a:t>, </a:t>
            </a:r>
            <a:r>
              <a:rPr lang="ru-RU" sz="1200" u="sng" dirty="0"/>
              <a:t>определенный бюджет</a:t>
            </a:r>
            <a:r>
              <a:rPr lang="ru-RU" sz="1200" dirty="0"/>
              <a:t> и </a:t>
            </a:r>
            <a:r>
              <a:rPr lang="ru-RU" sz="1200" u="sng" dirty="0"/>
              <a:t>ресурсы</a:t>
            </a:r>
            <a:r>
              <a:rPr lang="ru-RU" sz="1200" dirty="0"/>
              <a:t>. Требуют </a:t>
            </a:r>
            <a:r>
              <a:rPr lang="ru-RU" sz="1200" u="sng" dirty="0"/>
              <a:t>управления проектами</a:t>
            </a:r>
            <a:r>
              <a:rPr lang="ru-RU" sz="1200" dirty="0"/>
              <a:t> для координации задач, ресурсов и участников.</a:t>
            </a:r>
          </a:p>
          <a:p>
            <a:pPr algn="l"/>
            <a:br>
              <a:rPr lang="ru-RU" sz="1200" b="1" dirty="0"/>
            </a:br>
            <a:r>
              <a:rPr lang="ru-RU" sz="1200" b="1" dirty="0"/>
              <a:t>Продукт</a:t>
            </a:r>
            <a:r>
              <a:rPr lang="ru-RU" sz="1200" dirty="0"/>
              <a:t> — то, чем пользуются люди. Это результат проекта или другой деятельности. Это может быть физический объект, услуга, программное обеспечение или что-то еще, </a:t>
            </a:r>
            <a:r>
              <a:rPr lang="ru-RU" sz="1200" u="sng" dirty="0"/>
              <a:t>предназначенное для использования или потребления</a:t>
            </a:r>
            <a:r>
              <a:rPr lang="ru-RU" sz="1200" dirty="0"/>
              <a:t>. Продукты создаются </a:t>
            </a:r>
            <a:r>
              <a:rPr lang="ru-RU" sz="1200" u="sng" dirty="0"/>
              <a:t>для удовлетворения потребностей</a:t>
            </a:r>
            <a:r>
              <a:rPr lang="ru-RU" sz="1200" dirty="0"/>
              <a:t> или желаний конечных пользователей и обычно предназначены для </a:t>
            </a:r>
            <a:r>
              <a:rPr lang="ru-RU" sz="1200" u="sng" dirty="0"/>
              <a:t>массовой продажи</a:t>
            </a:r>
            <a:r>
              <a:rPr lang="ru-RU" sz="1200" dirty="0"/>
              <a:t> на рынке.</a:t>
            </a:r>
            <a:br>
              <a:rPr lang="ru-RU" sz="1200" dirty="0"/>
            </a:br>
            <a:r>
              <a:rPr lang="ru-RU" sz="1200" u="sng" dirty="0"/>
              <a:t>Тиражируемый объект</a:t>
            </a:r>
            <a:r>
              <a:rPr lang="ru-RU" sz="1200" dirty="0"/>
              <a:t>.</a:t>
            </a:r>
            <a:br>
              <a:rPr lang="ru-RU" sz="1200" dirty="0"/>
            </a:b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2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7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В зависимости от типа приложения / бизнес-модели </a:t>
            </a:r>
            <a:r>
              <a:rPr lang="ru-RU" sz="1600" b="1" dirty="0"/>
              <a:t>выбираем ключевую метрику</a:t>
            </a:r>
            <a:r>
              <a:rPr lang="ru-RU" sz="1600" dirty="0"/>
              <a:t>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53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Входные метрики: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как часто пользователи заходят в сервис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сколько времени они в нём проводят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96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2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20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3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39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6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83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Нет видения</a:t>
            </a:r>
            <a:r>
              <a:rPr lang="ru-RU" sz="1200" b="0" u="none" dirty="0">
                <a:solidFill>
                  <a:schemeClr val="bg1"/>
                </a:solidFill>
              </a:rPr>
              <a:t> — совсем грустно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Больше фич</a:t>
            </a:r>
            <a:r>
              <a:rPr lang="ru-RU" sz="1200" b="0" u="none" dirty="0">
                <a:solidFill>
                  <a:schemeClr val="bg1"/>
                </a:solidFill>
              </a:rPr>
              <a:t> — это всё усложняет, в т.ч. </a:t>
            </a:r>
            <a:r>
              <a:rPr lang="en-US" sz="1200" b="0" u="none" dirty="0">
                <a:solidFill>
                  <a:schemeClr val="bg1"/>
                </a:solidFill>
              </a:rPr>
              <a:t>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Я лучше знаю как нужно</a:t>
            </a:r>
            <a:r>
              <a:rPr lang="ru-RU" sz="1200" dirty="0">
                <a:solidFill>
                  <a:schemeClr val="bg1"/>
                </a:solidFill>
              </a:rPr>
              <a:t> — если вы не Стив Джобс и не Илон Маск, то не обольщайтесь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Слушать только клиента </a:t>
            </a:r>
            <a:r>
              <a:rPr lang="ru-RU" sz="1200" dirty="0">
                <a:solidFill>
                  <a:schemeClr val="bg1"/>
                </a:solidFill>
              </a:rPr>
              <a:t>— нужно учитывать потребности, но не факт что люди понимают как лучше с точки зрения </a:t>
            </a:r>
            <a:r>
              <a:rPr lang="en-US" sz="1200" dirty="0">
                <a:solidFill>
                  <a:schemeClr val="bg1"/>
                </a:solidFill>
              </a:rPr>
              <a:t>UI</a:t>
            </a:r>
            <a:endParaRPr lang="ru-RU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Вырубленное в граните видение</a:t>
            </a:r>
            <a:r>
              <a:rPr lang="ru-RU" sz="1200" dirty="0">
                <a:solidFill>
                  <a:schemeClr val="bg1"/>
                </a:solidFill>
              </a:rPr>
              <a:t> — мир гибкий, мир меняется, технологии меняются, рынок меняется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40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8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98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1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C5277-5933-FD19-2FD2-4E9F6532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2E9BD4-D3C2-283A-1344-5BC05B62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1913D-7B88-402B-3F38-4ADF46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DCB82C-6FDB-4ADD-F207-47F9DDF2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2641F-6C64-2272-9FE7-5CB496C8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2333-75CB-5EA0-3A9C-73E786A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427F08-D2C0-8134-74C0-ABDE58C9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14A74-5C10-D3A3-38DC-63447EF9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65B4D-A464-526E-9888-D6F7C98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DD128-3CFD-7FDC-06F1-5E2715F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8C7CB5-BBEB-20F9-8A89-DA451BF8B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6F819A-6003-DB81-1619-CBC555B85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A811-4D50-A053-9ECB-009E645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A466B-D408-8FB7-1E4B-C9D59F7E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B4452-A761-3AA6-0606-2B23DA8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4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663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5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26081-0CC3-DFC4-4708-C32321C6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84372-23F6-588D-C340-0070A76F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6064D-0D16-0DC3-0A3B-381365AE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619B7-5A3A-BCDA-D00C-E0B29EB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D888DA-1741-65A7-4DC1-81F5313E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1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AE84-257D-6D98-BF2C-0552981A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55F83-68B8-58D8-876A-EA963586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840D7-E595-507E-4B89-94144C2E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D987B-7FE4-49A6-1570-BD05C1B4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F4DE-88F1-EA52-6592-920B364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3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1662-88B7-CD76-534C-1302E436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ED32-FF27-B6FD-E592-7078D3E69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07962-62E0-EF19-BF28-93726F4A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D4BD6-50AF-ACF1-ADBA-9EB1ED7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3F8B2-072A-B4B9-BEE7-F9872A29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303B31-3EC1-A84B-1E3C-761D9EBF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9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465A-238A-DBB5-60BE-9474332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1A497-6347-4C87-EB73-953AA815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EE772-F0FC-9BE8-BC48-B5ED0539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0B639-EFAD-D2FD-19FC-D9C106049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0A0F0-82E7-6E3B-2CDD-082283DB4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BEC3A0-0B08-D800-D704-56B8170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D796F6-FA07-F9F4-C6FB-E26478E9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EC1C9-6E57-40A8-CE7E-AA6FE5F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5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07D-FCC1-BF85-2656-EDE6A93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8D4677-C58E-5977-0BBA-2F06AADE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E8B25-9B17-485C-289F-EE00513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F0FC43-51DE-0A9F-FD01-CBBB3EF3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A73093-2D7F-0672-5964-21FA50A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7FF30-DB3F-7DED-353A-630A240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BD70A-4563-B95E-9DE2-B0DF9B5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6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4004-2D99-094F-CA74-37E8317A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57D04-A89E-62A8-9C89-9A5EEE06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78BAA4-1FB0-E4ED-A945-09DB5613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F60B7-8440-1A75-78D6-839029E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B03F7-0214-48F8-B13D-881D1708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05775-22A3-B053-2C79-C818B4BD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9709-6CA4-0826-2812-E126C8F0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356789-9F29-3F94-F37C-84A25092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847AE5-D53E-E9FF-FF00-84379954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70DE2-0C0D-D4BC-2CA7-7D1A720A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CE75-78A3-A9D2-A6B5-E0C8AE0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F462F9-F4F2-6F03-7A52-D4D3A350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581E8-020A-17D1-2B71-93C16023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120C11-091F-45B4-AFE8-A8189DA4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1287D-EC17-DBA0-0D43-34837A6CF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A493-2CF7-C243-AEF7-DA2610D0561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F62E0-C083-7968-983B-28DBCA3F1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D63EB2-EA2A-6E67-94E4-34DE53E2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iveexp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k.com/liv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experrto.io/blog/2020/06/19/8-luchshih-instrumentov-sbora-obratnoj-svyazi-dlya-saas-kompanij/#wootric" TargetMode="External"/><Relationship Id="rId13" Type="http://schemas.openxmlformats.org/officeDocument/2006/relationships/hyperlink" Target="https://ru.experrto.io/blog/2020/06/19/8-luchshih-instrumentov-sbora-obratnoj-svyazi-dlya-saas-kompanij/#survey-anyplace" TargetMode="External"/><Relationship Id="rId3" Type="http://schemas.openxmlformats.org/officeDocument/2006/relationships/hyperlink" Target="http://flinto.com/" TargetMode="External"/><Relationship Id="rId7" Type="http://schemas.openxmlformats.org/officeDocument/2006/relationships/hyperlink" Target="https://ru.experrto.io/blog/2020/06/19/8-luchshih-instrumentov-sbora-obratnoj-svyazi-dlya-saas-kompanij/#userpilot" TargetMode="External"/><Relationship Id="rId12" Type="http://schemas.openxmlformats.org/officeDocument/2006/relationships/hyperlink" Target="https://ru.experrto.io/blog/2020/06/19/8-luchshih-instrumentov-sbora-obratnoj-svyazi-dlya-saas-kompanij/#typeform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11" Type="http://schemas.openxmlformats.org/officeDocument/2006/relationships/hyperlink" Target="https://ru.experrto.io/blog/2020/06/19/8-luchshih-instrumentov-sbora-obratnoj-svyazi-dlya-saas-kompanij/#hotjar" TargetMode="External"/><Relationship Id="rId5" Type="http://schemas.openxmlformats.org/officeDocument/2006/relationships/hyperlink" Target="http://wootric.com/" TargetMode="External"/><Relationship Id="rId10" Type="http://schemas.openxmlformats.org/officeDocument/2006/relationships/hyperlink" Target="https://ru.experrto.io/blog/2020/06/19/8-luchshih-instrumentov-sbora-obratnoj-svyazi-dlya-saas-kompanij/#survicate" TargetMode="External"/><Relationship Id="rId4" Type="http://schemas.openxmlformats.org/officeDocument/2006/relationships/hyperlink" Target="http://optimizely.com/" TargetMode="External"/><Relationship Id="rId9" Type="http://schemas.openxmlformats.org/officeDocument/2006/relationships/hyperlink" Target="https://ru.experrto.io/blog/2020/06/19/8-luchshih-instrumentov-sbora-obratnoj-svyazi-dlya-saas-kompanij/#refiner" TargetMode="External"/><Relationship Id="rId14" Type="http://schemas.openxmlformats.org/officeDocument/2006/relationships/hyperlink" Target="https://ru.experrto.io/blog/2020/06/19/8-luchshih-instrumentov-sbora-obratnoj-svyazi-dlya-saas-kompanij/#feedier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jpe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jpg"/><Relationship Id="rId9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06.jpg"/><Relationship Id="rId7" Type="http://schemas.openxmlformats.org/officeDocument/2006/relationships/image" Target="../media/image1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6283" y="1997920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0922" y="3667625"/>
            <a:ext cx="5780809" cy="606283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Разработка продуктов</a:t>
            </a:r>
            <a:endParaRPr lang="en-US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8A505-AD6A-6524-FCD7-9A55F38103EE}"/>
              </a:ext>
            </a:extLst>
          </p:cNvPr>
          <p:cNvSpPr txBox="1"/>
          <p:nvPr/>
        </p:nvSpPr>
        <p:spPr>
          <a:xfrm>
            <a:off x="5148176" y="6442361"/>
            <a:ext cx="4168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© </a:t>
            </a:r>
            <a:r>
              <a:rPr lang="ru-RU" sz="1800" dirty="0"/>
              <a:t>Валерий Студенников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E2E066-B207-E9F1-7251-75ECD196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9" r="14263"/>
          <a:stretch/>
        </p:blipFill>
        <p:spPr>
          <a:xfrm>
            <a:off x="156116" y="3020929"/>
            <a:ext cx="3936381" cy="37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i="1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 lvl="1"/>
            <a:r>
              <a:rPr lang="ru-RU" sz="2000" dirty="0"/>
              <a:t>Умеет вдохновлять людей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  <p:pic>
        <p:nvPicPr>
          <p:cNvPr id="1026" name="Picture 2" descr="Кто такой product manager, чем занимается и сколько зарабатывает в 2023  году | Окурсах.ру | Дзен">
            <a:extLst>
              <a:ext uri="{FF2B5EF4-FFF2-40B4-BE49-F238E27FC236}">
                <a16:creationId xmlns:a16="http://schemas.microsoft.com/office/drawing/2014/main" id="{DB207761-E567-34E7-1470-6EBFC4186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4" t="2177" r="10312" b="3661"/>
          <a:stretch/>
        </p:blipFill>
        <p:spPr bwMode="auto">
          <a:xfrm>
            <a:off x="7130501" y="1574800"/>
            <a:ext cx="5061499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3" y="250413"/>
            <a:ext cx="10515600" cy="988957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67" y="1239370"/>
            <a:ext cx="10385316" cy="1293623"/>
          </a:xfrm>
        </p:spPr>
        <p:txBody>
          <a:bodyPr/>
          <a:lstStyle/>
          <a:p>
            <a:r>
              <a:rPr lang="ru-RU" dirty="0"/>
              <a:t>Карта </a:t>
            </a:r>
            <a:r>
              <a:rPr lang="en-US" dirty="0"/>
              <a:t>«</a:t>
            </a:r>
            <a:r>
              <a:rPr lang="ru-RU" dirty="0"/>
              <a:t>путешествия</a:t>
            </a:r>
            <a:r>
              <a:rPr lang="en-US" dirty="0"/>
              <a:t>»</a:t>
            </a:r>
            <a:r>
              <a:rPr lang="ru-RU" dirty="0"/>
              <a:t> пути пользователя</a:t>
            </a:r>
            <a:r>
              <a:rPr lang="en-US" dirty="0"/>
              <a:t> </a:t>
            </a:r>
            <a:r>
              <a:rPr lang="ru-RU" dirty="0"/>
              <a:t>в процессе использования вашего продукта / получения услуги.</a:t>
            </a:r>
          </a:p>
          <a:p>
            <a:r>
              <a:rPr lang="ru-RU" dirty="0"/>
              <a:t>Часто путь этот не весёлый…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5BBC7-434B-2E3A-EA32-45FB9587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7" y="2532993"/>
            <a:ext cx="9841249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455"/>
            <a:ext cx="10515600" cy="44668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основе — различные продуктовые</a:t>
            </a:r>
            <a:br>
              <a:rPr lang="ru-RU" sz="2200" dirty="0"/>
            </a:br>
            <a:r>
              <a:rPr lang="ru-RU" sz="2200" dirty="0"/>
              <a:t>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CJM (Customer Journey Map) — </a:t>
            </a:r>
            <a:r>
              <a:rPr lang="ru-RU" sz="2200" dirty="0"/>
              <a:t>это </a:t>
            </a:r>
            <a:r>
              <a:rPr lang="ru-RU" sz="2200" b="1" dirty="0"/>
              <a:t>визуализация всех точек контакта клиента с компанией</a:t>
            </a:r>
            <a:r>
              <a:rPr lang="ru-RU" sz="22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помогает увидеть слабые места, найти пути их решения,</a:t>
            </a:r>
            <a:br>
              <a:rPr lang="ru-RU" sz="2200" dirty="0"/>
            </a:br>
            <a:r>
              <a:rPr lang="ru-RU" sz="2200" dirty="0"/>
              <a:t>внедрить полученные результаты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EA71F-B734-09E9-D657-F32EF7F405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9551" y="-1"/>
            <a:ext cx="5032449" cy="2028497"/>
          </a:xfrm>
          <a:prstGeom prst="rect">
            <a:avLst/>
          </a:prstGeom>
        </p:spPr>
      </p:pic>
      <p:pic>
        <p:nvPicPr>
          <p:cNvPr id="6146" name="Picture 2" descr="Customer Journey Map - Контекстная, таргетированная реклама и веб-аналитика">
            <a:extLst>
              <a:ext uri="{FF2B5EF4-FFF2-40B4-BE49-F238E27FC236}">
                <a16:creationId xmlns:a16="http://schemas.microsoft.com/office/drawing/2014/main" id="{859355F2-7796-99A2-588D-6FD68A065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10641" y="4829505"/>
            <a:ext cx="2581359" cy="20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45091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200" b="1" dirty="0"/>
              <a:t>Customer Journey Map </a:t>
            </a:r>
            <a:r>
              <a:rPr lang="en" sz="2200" dirty="0"/>
              <a:t>—</a:t>
            </a:r>
            <a:r>
              <a:rPr lang="en" sz="2200" b="1" dirty="0"/>
              <a:t> </a:t>
            </a:r>
            <a:r>
              <a:rPr lang="ru-RU" sz="2200" dirty="0"/>
              <a:t>это методология, которая помогает понять тот </a:t>
            </a:r>
            <a:r>
              <a:rPr lang="ru-RU" sz="2200" b="1" dirty="0"/>
              <a:t>путь, который проходит пользователь, взаимодействуя с вашим продуктом</a:t>
            </a:r>
            <a:r>
              <a:rPr lang="ru-RU" sz="2200" dirty="0"/>
              <a:t>: что ему нравится, что его раздражает и что может помочь ему. Благодаря </a:t>
            </a:r>
            <a:r>
              <a:rPr lang="en" sz="2200" dirty="0"/>
              <a:t>CJM </a:t>
            </a:r>
            <a:r>
              <a:rPr lang="ru-RU" sz="2200" b="1" dirty="0"/>
              <a:t>вы можете придумать новые идеи для развития продукта</a:t>
            </a:r>
            <a:r>
              <a:rPr lang="ru-RU" sz="2200" dirty="0"/>
              <a:t> и в разы </a:t>
            </a:r>
            <a:r>
              <a:rPr lang="ru-RU" sz="2200" b="1" dirty="0"/>
              <a:t>улучшить удовлетворенность пользователей</a:t>
            </a:r>
            <a:r>
              <a:rPr lang="ru-RU" sz="2200" dirty="0"/>
              <a:t>.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случае запуска нового продукта — воспользовавшись этой методологией, вы сумеете </a:t>
            </a:r>
            <a:r>
              <a:rPr lang="ru-RU" sz="2200" b="1" dirty="0"/>
              <a:t>предусмотреть проблемные области</a:t>
            </a:r>
            <a:r>
              <a:rPr lang="ru-RU" sz="2200" dirty="0"/>
              <a:t> и заранее «</a:t>
            </a:r>
            <a:r>
              <a:rPr lang="ru-RU" sz="2200" b="1" dirty="0"/>
              <a:t>подстелить соломку</a:t>
            </a:r>
            <a:r>
              <a:rPr lang="ru-RU" sz="22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Исследуем: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Свой продукт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Продукты конкурентов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пользователь</a:t>
            </a:r>
            <a:br>
              <a:rPr lang="ru-RU" sz="2200" dirty="0"/>
            </a:br>
            <a:r>
              <a:rPr lang="ru-RU" sz="2200" dirty="0"/>
              <a:t>сейчас решает проблему</a:t>
            </a:r>
          </a:p>
        </p:txBody>
      </p:sp>
      <p:pic>
        <p:nvPicPr>
          <p:cNvPr id="5124" name="Picture 4" descr="How To Create A Customer Journey Map - Brandastic">
            <a:extLst>
              <a:ext uri="{FF2B5EF4-FFF2-40B4-BE49-F238E27FC236}">
                <a16:creationId xmlns:a16="http://schemas.microsoft.com/office/drawing/2014/main" id="{90531C9B-D708-1AE9-5EE5-D760D3056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4666321"/>
            <a:ext cx="6096000" cy="21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C3F-3584-D50E-7549-53465D2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1E539-7C8F-0471-28C9-CFA312D0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5EA9-F764-F15F-2C2A-3D3473BEC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6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(сайт, приложение, стойка регистрации, барная стойка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</a:t>
            </a:r>
            <a:br>
              <a:rPr lang="ru-RU" sz="2300" dirty="0"/>
            </a:b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(как улучшить данный шаг)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7EE8-EB8F-D919-10A8-0496FAAA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FB13D8-5273-BAC6-70DB-837548D9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82D864-A7B0-DA34-6BB3-D8169261DCC6}"/>
              </a:ext>
            </a:extLst>
          </p:cNvPr>
          <p:cNvSpPr txBox="1"/>
          <p:nvPr/>
        </p:nvSpPr>
        <p:spPr>
          <a:xfrm>
            <a:off x="838200" y="1413164"/>
            <a:ext cx="7952509" cy="51010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цели, проблематика, KPI)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детали точек контакта на CJM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4" name="Picture 2" descr="How to Create a Customer Journey Map">
            <a:extLst>
              <a:ext uri="{FF2B5EF4-FFF2-40B4-BE49-F238E27FC236}">
                <a16:creationId xmlns:a16="http://schemas.microsoft.com/office/drawing/2014/main" id="{866F117B-A5E0-102A-38B2-D9ECA591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50" t="8052" r="26032" b="4523"/>
          <a:stretch/>
        </p:blipFill>
        <p:spPr bwMode="auto">
          <a:xfrm>
            <a:off x="9145392" y="1776845"/>
            <a:ext cx="3046608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918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</a:t>
            </a:r>
            <a:r>
              <a:rPr lang="ru-RU" b="1" dirty="0"/>
              <a:t>улучшения</a:t>
            </a:r>
            <a:r>
              <a:rPr lang="ru-RU" dirty="0"/>
              <a:t>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</a:t>
            </a:r>
            <a:r>
              <a:rPr lang="ru-RU" b="1" dirty="0"/>
              <a:t>новым</a:t>
            </a:r>
            <a:r>
              <a:rPr lang="ru-RU" dirty="0"/>
              <a:t>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</a:t>
            </a:r>
            <a:r>
              <a:rPr lang="ru-RU" b="1" dirty="0"/>
              <a:t>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</a:t>
            </a:r>
            <a:r>
              <a:rPr lang="ru-RU" b="1" dirty="0"/>
              <a:t>решают проблему</a:t>
            </a:r>
            <a:r>
              <a:rPr lang="ru-RU" dirty="0"/>
              <a:t>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7769772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Работы с командой разработки</a:t>
            </a:r>
          </a:p>
          <a:p>
            <a:pPr marL="0" indent="0" algn="ctr">
              <a:lnSpc>
                <a:spcPct val="100000"/>
              </a:lnSpc>
              <a:spcBef>
                <a:spcPts val="4000"/>
              </a:spcBef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400" dirty="0"/>
              <a:t>(</a:t>
            </a:r>
            <a:r>
              <a:rPr lang="ru-RU" dirty="0"/>
              <a:t>Куда мы движемся?)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и его целью является увеличение прибыли компании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FBBE0-A281-97DF-932F-DAD10B3DA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6350" y="2406868"/>
            <a:ext cx="3395650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1157E-335F-B0EA-1CAB-42FA508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864961"/>
          </a:xfrm>
        </p:spPr>
        <p:txBody>
          <a:bodyPr/>
          <a:lstStyle/>
          <a:p>
            <a:r>
              <a:rPr lang="en-US" dirty="0"/>
              <a:t>Product Vision — </a:t>
            </a:r>
            <a:r>
              <a:rPr lang="ru-RU" dirty="0"/>
              <a:t>видение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720B6-69D0-4ABF-67B4-62B2CCCA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858" y="1269091"/>
            <a:ext cx="5987143" cy="323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A8876-1F80-8D88-C5BF-A218C34EEAD2}"/>
              </a:ext>
            </a:extLst>
          </p:cNvPr>
          <p:cNvSpPr txBox="1"/>
          <p:nvPr/>
        </p:nvSpPr>
        <p:spPr>
          <a:xfrm>
            <a:off x="372158" y="4561114"/>
            <a:ext cx="117871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Видение продукта — это верховная цель, которую команда надеется достичь.</a:t>
            </a:r>
            <a:br>
              <a:rPr lang="ru-RU" dirty="0"/>
            </a:br>
            <a:r>
              <a:rPr lang="ru-RU" dirty="0"/>
              <a:t>Это то Зачем нужен продукт. </a:t>
            </a:r>
          </a:p>
          <a:p>
            <a:pPr algn="l"/>
            <a:r>
              <a:rPr lang="ru-RU" dirty="0"/>
              <a:t>Видение продукта часто заключено в кратком, вдохновляющем утверждении. Оно должно быть лаконичным, но наглядным, рисующим ясное представление о том, как будет выглядеть успех продукта.</a:t>
            </a:r>
          </a:p>
          <a:p>
            <a:pPr algn="l"/>
            <a:r>
              <a:rPr lang="ru-RU" dirty="0"/>
              <a:t>Видения продукта вдохновляют и мотивируют команду, формулируя привлекательный образ будущего. Оно служит в качестве ориентира, который направляет принятие решений и координирует усилия.</a:t>
            </a:r>
          </a:p>
          <a:p>
            <a:pPr algn="l"/>
            <a:r>
              <a:rPr lang="en-US" dirty="0"/>
              <a:t>PV</a:t>
            </a:r>
            <a:r>
              <a:rPr lang="ru-RU" dirty="0"/>
              <a:t> способствует согласованности между командами, помогает в стратегическом принятии решений, стимулирует инновации и предоставляет рамки для приоритизации функций.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25E8-42EF-10EF-C059-069CA02F1BC8}"/>
              </a:ext>
            </a:extLst>
          </p:cNvPr>
          <p:cNvSpPr txBox="1"/>
          <p:nvPr/>
        </p:nvSpPr>
        <p:spPr>
          <a:xfrm>
            <a:off x="372158" y="1306288"/>
            <a:ext cx="5714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Видение продукта — это то Зачем, существует ваш продукт, причина его существования. Его цель — направлять и согласовывать все команды, которые необходимы для успеха продукта.</a:t>
            </a:r>
          </a:p>
          <a:p>
            <a:pPr algn="l"/>
            <a:r>
              <a:rPr lang="ru-RU" sz="2000" dirty="0"/>
              <a:t>Утверждение о видении продукта должно описывать долгосрочную цель или задачу, которую вы стремитесь достичь с продуктом. Оно должно указывать, чем продукт должен стать в будущем и как он будет удовлетворять потребности своих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72564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упить оптом Волшебный молочный коктейль Белый мишка &quot;Банан+Печенье&quot;,  быстрорастворимый, гранулы, 300 г на MAY24">
            <a:extLst>
              <a:ext uri="{FF2B5EF4-FFF2-40B4-BE49-F238E27FC236}">
                <a16:creationId xmlns:a16="http://schemas.microsoft.com/office/drawing/2014/main" id="{9AD058E7-BE90-418E-85C4-3A1BBA28D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0490" y="2694615"/>
            <a:ext cx="2040152" cy="29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325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174523" y="27922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317170" y="2996403"/>
            <a:ext cx="1995055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4350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4385791"/>
            <a:ext cx="197104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58279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854649"/>
            <a:ext cx="210312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58040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830930"/>
            <a:ext cx="1949437" cy="76597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525910" y="44144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607999" y="4627151"/>
            <a:ext cx="2315463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Прототипирование</a:t>
            </a:r>
          </a:p>
          <a:p>
            <a:pPr marR="5080" algn="ctr">
              <a:lnSpc>
                <a:spcPct val="80000"/>
              </a:lnSpc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321511" y="26271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549728" y="279586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55279" y="1795177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52124" y="1953570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2699" cy="643345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686213" y="703385"/>
            <a:ext cx="7369573" cy="79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Видение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203145" y="2370736"/>
            <a:ext cx="2627139" cy="2035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Целевая группа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5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кому продукт может принести пользу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кто его пользователи и клиенты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162827" y="2355247"/>
            <a:ext cx="2885725" cy="2390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Потребности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опишите ценностное предложение продукта: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основную проблему, которую решает продукт,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или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основное преимущество, которое он предлагает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 разделе должно быть ясно,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почему люди захотят использовать продукт или платить за него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218174" y="2327192"/>
            <a:ext cx="2885725" cy="24172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Продукт 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суммирует </a:t>
            </a:r>
            <a:r>
              <a:rPr lang="ru-RU" sz="14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400" dirty="0">
                <a:solidFill>
                  <a:srgbClr val="000000"/>
                </a:solidFill>
                <a:highlight>
                  <a:srgbClr val="FFFF00"/>
                </a:highlight>
              </a:rPr>
              <a:t>е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клоге продукта.</a:t>
            </a:r>
            <a:endParaRPr lang="ru-RU" sz="14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9272951" y="2425166"/>
            <a:ext cx="2694131" cy="18512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</a:t>
            </a: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Бизнеса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c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Toyota Prius</a:t>
            </a:r>
            <a:endParaRPr lang="en-US" sz="15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268460" y="5977441"/>
            <a:ext cx="2627139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Основные конкуренты, их сильные и слабые стороны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299993" y="5955698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монетизировать продукт?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217364" y="5803295"/>
            <a:ext cx="280461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Основные статьи затрат на разработку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маркетинг, продажи обеспечение функционирования продукта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9251178" y="5549951"/>
            <a:ext cx="2804609" cy="12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Каналы продвижения.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продвигать и продавать продукт?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Существуют ли данные каналы сейчас?</a:t>
            </a:r>
            <a:endParaRPr lang="ru-RU" sz="1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Нет видения</a:t>
            </a: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dirty="0">
                <a:solidFill>
                  <a:schemeClr val="bg1"/>
                </a:solidFill>
              </a:rPr>
              <a:t>Продукт представляет собой сборную солянку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486194"/>
            <a:ext cx="1814557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Чрезмерный анализ рынка и учет только данных от клиентов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Я лучше знаю, что нужно клиентам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7946274" y="3321216"/>
            <a:ext cx="198467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Вырубленное в граните видение продукта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446997" y="2659297"/>
            <a:ext cx="14611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dirty="0"/>
              <a:t>Больше фич </a:t>
            </a:r>
            <a:r>
              <a:rPr lang="ru-RU" dirty="0"/>
              <a:t>—</a:t>
            </a:r>
            <a:r>
              <a:rPr dirty="0"/>
              <a:t> больше value</a:t>
            </a: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D7D-D625-3771-132E-D59E0A5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2B42F-15A9-C010-019E-5E4683A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2B4BB-CFEB-A919-5C93-C28821A4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</a:t>
            </a:r>
            <a:b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Например,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143956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579E-FE43-D3B7-E78A-8B2852C6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B7163-951B-80F7-C551-B984634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4ED7B-6BB0-4885-5437-BB17DA54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7692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pPr>
              <a:lnSpc>
                <a:spcPct val="120000"/>
              </a:lnSpc>
            </a:pPr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pPr>
              <a:lnSpc>
                <a:spcPct val="120000"/>
              </a:lnSpc>
            </a:pPr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pPr>
              <a:lnSpc>
                <a:spcPct val="120000"/>
              </a:lnSpc>
            </a:pPr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pPr>
              <a:lnSpc>
                <a:spcPct val="120000"/>
              </a:lnSpc>
            </a:pPr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1: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приоритезируем: доска, насыпные кресла и т.п.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2: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10595150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показывать пользователям, постепенно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конверсию,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2E3B5-79E9-E154-55B8-07C15918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DFBF6F-C194-2BBD-8ED2-9D88DFE9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97162"/>
          </a:xfrm>
          <a:noFill/>
        </p:spPr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C43529-78D0-3A02-E292-B66BD9E1B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методология, разработанная Стивом Бланком, предназначенная для создания и развития стартапов. Она сфокусирована на понимании и удовлетворении потребностей клиентов в процессе разработки продукта или услуги.</a:t>
            </a:r>
          </a:p>
        </p:txBody>
      </p:sp>
    </p:spTree>
    <p:extLst>
      <p:ext uri="{BB962C8B-B14F-4D97-AF65-F5344CB8AC3E}">
        <p14:creationId xmlns:p14="http://schemas.microsoft.com/office/powerpoint/2010/main" val="415212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5011" y="47219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3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</a:t>
            </a:r>
            <a:r>
              <a:rPr lang="ru-RU" sz="2000" b="1" dirty="0"/>
              <a:t>методология</a:t>
            </a:r>
            <a:r>
              <a:rPr lang="ru-RU" sz="2000" dirty="0"/>
              <a:t>, разработанная Стивом Бланком, предназначенная для </a:t>
            </a:r>
            <a:r>
              <a:rPr lang="ru-RU" sz="2000" b="1" dirty="0"/>
              <a:t>создания и развития стартапов</a:t>
            </a:r>
            <a:r>
              <a:rPr lang="ru-RU" sz="2000" dirty="0"/>
              <a:t> и </a:t>
            </a:r>
            <a:r>
              <a:rPr lang="ru-RU" sz="2000" b="1" dirty="0"/>
              <a:t>новых продуктов</a:t>
            </a:r>
            <a:r>
              <a:rPr lang="ru-RU" sz="2000" dirty="0"/>
              <a:t>, которая стала основой для подхода </a:t>
            </a:r>
            <a:r>
              <a:rPr lang="en" sz="2000" b="1" dirty="0"/>
              <a:t>Lean Startup</a:t>
            </a:r>
            <a:r>
              <a:rPr lang="en" sz="2000" dirty="0"/>
              <a:t>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</a:t>
            </a:r>
            <a:r>
              <a:rPr lang="ru-RU" sz="2000" b="1" dirty="0"/>
              <a:t>проблем и потребностей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</a:t>
            </a:r>
            <a:r>
              <a:rPr lang="ru-RU" sz="2000" b="1" dirty="0"/>
              <a:t>решение соответствует потребностям</a:t>
            </a:r>
            <a:r>
              <a:rPr lang="ru-RU" sz="2000" dirty="0"/>
              <a:t>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</a:t>
            </a:r>
            <a:r>
              <a:rPr lang="ru-RU" sz="2000" b="1" dirty="0"/>
              <a:t>клиентской базы</a:t>
            </a:r>
            <a:r>
              <a:rPr lang="ru-RU" sz="2000" dirty="0"/>
              <a:t> и рост </a:t>
            </a:r>
            <a:r>
              <a:rPr lang="ru-RU" sz="2000" b="1" dirty="0"/>
              <a:t>продаж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обычному бизнесу.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4ECD5-C7E7-83D0-6272-50B0CCDD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/>
          <a:lstStyle/>
          <a:p>
            <a:r>
              <a:rPr lang="ru-RU" dirty="0"/>
              <a:t>Какие бывают </a:t>
            </a:r>
            <a:r>
              <a:rPr lang="en-US" dirty="0"/>
              <a:t>IT-</a:t>
            </a:r>
            <a:r>
              <a:rPr lang="ru-RU" dirty="0"/>
              <a:t>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87D45-1B5E-40DB-A321-EE04CED5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629"/>
            <a:ext cx="10515600" cy="2910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Заказная разработка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(решение под нужны конкретного заказчика)</a:t>
            </a:r>
          </a:p>
          <a:p>
            <a:pPr>
              <a:lnSpc>
                <a:spcPct val="110000"/>
              </a:lnSpc>
            </a:pPr>
            <a:r>
              <a:rPr lang="ru-RU" dirty="0"/>
              <a:t>Собственный продукт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(тиражируемое решение)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Собственная платформа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(другие продукты и решения на базе платформы)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ru-RU" dirty="0"/>
              <a:t>Операционные системы (</a:t>
            </a:r>
            <a:r>
              <a:rPr lang="en-US" dirty="0"/>
              <a:t>Windows, MacOS, Android, iOS </a:t>
            </a:r>
            <a:r>
              <a:rPr lang="ru-RU" dirty="0"/>
              <a:t>и т.п.)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Программные платформы / среды разработки: 1С, </a:t>
            </a:r>
            <a:r>
              <a:rPr lang="en-US" dirty="0"/>
              <a:t>Cuba Platform (</a:t>
            </a:r>
            <a:r>
              <a:rPr lang="en-US" dirty="0" err="1"/>
              <a:t>Jmix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Облачные платформы: </a:t>
            </a:r>
            <a:r>
              <a:rPr lang="en-US" dirty="0"/>
              <a:t>Amazon, Google Cloud Platform, </a:t>
            </a:r>
            <a:r>
              <a:rPr lang="ru-RU" dirty="0"/>
              <a:t>Яндекс.Облако и т.п.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9BDA7B2-3349-E0B4-C66B-9B92049FA11B}"/>
              </a:ext>
            </a:extLst>
          </p:cNvPr>
          <p:cNvSpPr txBox="1">
            <a:spLocks/>
          </p:cNvSpPr>
          <p:nvPr/>
        </p:nvSpPr>
        <p:spPr>
          <a:xfrm>
            <a:off x="838200" y="4433551"/>
            <a:ext cx="10515600" cy="2188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064E9-F9D7-C32E-77BF-83CFA4D061CF}"/>
              </a:ext>
            </a:extLst>
          </p:cNvPr>
          <p:cNvSpPr txBox="1"/>
          <p:nvPr/>
        </p:nvSpPr>
        <p:spPr>
          <a:xfrm>
            <a:off x="838200" y="4538060"/>
            <a:ext cx="953192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Параллель с продажами: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Мастер, продающий изделия выполненные на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Конкретный магазин / интернет-магазин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Маркетплейс (через который продают множество независимых продавцов)</a:t>
            </a:r>
          </a:p>
        </p:txBody>
      </p:sp>
    </p:spTree>
    <p:extLst>
      <p:ext uri="{BB962C8B-B14F-4D97-AF65-F5344CB8AC3E}">
        <p14:creationId xmlns:p14="http://schemas.microsoft.com/office/powerpoint/2010/main" val="370716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</a:t>
            </a: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вы плохой продакт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которому никто не доверит деньги и команду.</a:t>
            </a:r>
          </a:p>
          <a:p>
            <a:pPr>
              <a:lnSpc>
                <a:spcPct val="100000"/>
              </a:lnSpc>
            </a:pPr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pPr>
              <a:lnSpc>
                <a:spcPct val="100000"/>
              </a:lnSpc>
            </a:pPr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pPr>
              <a:lnSpc>
                <a:spcPct val="100000"/>
              </a:lnSpc>
            </a:pPr>
            <a:r>
              <a:rPr lang="ru-RU" dirty="0"/>
              <a:t>Выявлять паттерны, касающиеся поведения (потенциальных) пользователей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Упростит интерфейс / </a:t>
            </a:r>
            <a:r>
              <a:rPr lang="en-US" sz="1800" dirty="0"/>
              <a:t>use another lib</a:t>
            </a:r>
            <a:endParaRPr lang="ru-RU" sz="18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стоит», «идея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b="1" dirty="0"/>
              <a:t>Перед спринтом</a:t>
            </a:r>
            <a:r>
              <a:rPr lang="ru-RU" sz="2400" dirty="0"/>
              <a:t> разговариваем с несколькими пользователями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Нужно ли делать</a:t>
            </a:r>
            <a:r>
              <a:rPr lang="ru-RU" sz="2200" dirty="0"/>
              <a:t> эту фичу?»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Какой</a:t>
            </a:r>
            <a:r>
              <a:rPr lang="ru-RU" sz="2200" dirty="0"/>
              <a:t>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b="1" dirty="0"/>
              <a:t>проблемы</a:t>
            </a:r>
            <a:r>
              <a:rPr lang="ru-RU" sz="2200" dirty="0"/>
              <a:t> должно решать?»</a:t>
            </a:r>
          </a:p>
          <a:p>
            <a:pPr lvl="1"/>
            <a:r>
              <a:rPr lang="ru-RU" sz="2200" dirty="0"/>
              <a:t>«Есть ли фича у </a:t>
            </a:r>
            <a:r>
              <a:rPr lang="ru-RU" sz="2200" b="1" dirty="0"/>
              <a:t>конкурентов</a:t>
            </a:r>
            <a:r>
              <a:rPr lang="ru-RU" sz="2200" dirty="0"/>
              <a:t>? Что вам там </a:t>
            </a:r>
            <a:r>
              <a:rPr lang="ru-RU" sz="2200" b="1" dirty="0"/>
              <a:t>нравится</a:t>
            </a:r>
            <a:r>
              <a:rPr lang="ru-RU" sz="2200" dirty="0"/>
              <a:t> </a:t>
            </a:r>
            <a:r>
              <a:rPr lang="en-US" sz="2200" dirty="0"/>
              <a:t>/ </a:t>
            </a:r>
            <a:r>
              <a:rPr lang="ru-RU" sz="2200" dirty="0"/>
              <a:t>что </a:t>
            </a:r>
            <a:r>
              <a:rPr lang="ru-RU" sz="2200" b="1" dirty="0"/>
              <a:t>не нравится</a:t>
            </a:r>
            <a:r>
              <a:rPr lang="ru-RU" sz="2200" dirty="0"/>
              <a:t>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b="1" dirty="0"/>
              <a:t>выкатили</a:t>
            </a:r>
          </a:p>
          <a:p>
            <a:r>
              <a:rPr lang="ru-RU" sz="2400" b="1" dirty="0"/>
              <a:t>Показали</a:t>
            </a:r>
            <a:r>
              <a:rPr lang="ru-RU" sz="2400" dirty="0"/>
              <a:t>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 — </a:t>
            </a:r>
            <a:r>
              <a:rPr lang="ru-RU" dirty="0"/>
              <a:t>это про 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6"/>
            <a:ext cx="10515600" cy="49838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Интерфейс </a:t>
            </a:r>
            <a:r>
              <a:rPr lang="en-US" sz="2000" dirty="0"/>
              <a:t>A</a:t>
            </a:r>
            <a:r>
              <a:rPr lang="ru-RU" sz="2000" dirty="0"/>
              <a:t> или </a:t>
            </a:r>
            <a:r>
              <a:rPr lang="en-US" sz="2000" dirty="0"/>
              <a:t>B</a:t>
            </a:r>
            <a:r>
              <a:rPr lang="ru-RU" sz="2000" dirty="0"/>
              <a:t>?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Будет ли он интересен для определённой целевой аудитории?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400" dirty="0"/>
              <a:t>Виды исследований: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</a:t>
            </a:r>
            <a:r>
              <a:rPr lang="ru-RU" sz="2000" b="1" dirty="0"/>
              <a:t>проблемы</a:t>
            </a:r>
            <a:r>
              <a:rPr lang="ru-RU" sz="2000" dirty="0"/>
              <a:t> у людей? Есть ли </a:t>
            </a:r>
            <a:r>
              <a:rPr lang="ru-RU" sz="2000" b="1" dirty="0"/>
              <a:t>данная</a:t>
            </a:r>
            <a:r>
              <a:rPr lang="ru-RU" sz="2000" dirty="0"/>
              <a:t> </a:t>
            </a:r>
            <a:r>
              <a:rPr lang="ru-RU" sz="2000" b="1" dirty="0"/>
              <a:t>проблема</a:t>
            </a:r>
            <a:r>
              <a:rPr lang="ru-RU" sz="2000" dirty="0"/>
              <a:t>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Контекст</a:t>
            </a:r>
            <a:r>
              <a:rPr lang="ru-RU" sz="2000" dirty="0"/>
              <a:t> (в каких местах, в каких контекстах и при каких обстоятельствах потребность возникает? </a:t>
            </a:r>
            <a:r>
              <a:rPr lang="ru-RU" sz="2000" b="1" dirty="0"/>
              <a:t>Детали сценария</a:t>
            </a:r>
            <a:r>
              <a:rPr lang="ru-RU" sz="20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</a:t>
            </a:r>
            <a:r>
              <a:rPr lang="ru-RU" sz="1800" b="1" dirty="0"/>
              <a:t>очередь за кофе</a:t>
            </a:r>
            <a:r>
              <a:rPr lang="ru-RU" sz="1800" dirty="0"/>
              <a:t>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</a:t>
            </a:r>
            <a:r>
              <a:rPr lang="ru-RU" sz="1800" b="1" dirty="0"/>
              <a:t>грязные руки</a:t>
            </a:r>
            <a:r>
              <a:rPr lang="ru-RU" sz="1800" dirty="0"/>
              <a:t> (и в перчатках) и они не могут полноценно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</a:t>
            </a:r>
            <a:r>
              <a:rPr lang="ru-RU" sz="2000" b="1" dirty="0"/>
              <a:t>решают</a:t>
            </a:r>
            <a:r>
              <a:rPr lang="ru-RU" sz="2000" dirty="0"/>
              <a:t>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</a:t>
            </a:r>
            <a:r>
              <a:rPr lang="ru-RU" sz="2000" b="1" dirty="0"/>
              <a:t>нравятся</a:t>
            </a:r>
            <a:r>
              <a:rPr lang="ru-RU" sz="2000" dirty="0"/>
              <a:t> те </a:t>
            </a:r>
            <a:r>
              <a:rPr lang="ru-RU" sz="2000" b="1" dirty="0"/>
              <a:t>решения</a:t>
            </a:r>
            <a:r>
              <a:rPr lang="ru-RU" sz="2000" dirty="0"/>
              <a:t>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</a:t>
            </a:r>
            <a:r>
              <a:rPr lang="ru-RU" sz="2000" b="1" dirty="0"/>
              <a:t>последний раз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D416740-B91E-D7C6-CD34-D4DCADA09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7200" y="0"/>
            <a:ext cx="1574800" cy="24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быть альфа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B2B: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встретить нас с руководством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 🙁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E332-E16A-4A6F-7CA8-C1646543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C1038-1757-6AD3-C551-1FF4C3C6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5047594" cy="85407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6555C4-8DC0-2E44-8552-90B18094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45" y="1450386"/>
            <a:ext cx="5183349" cy="228696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29C2DF-F319-8BAC-AF42-99B258C972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101620"/>
            <a:ext cx="4868917" cy="224017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0A94A8-C54B-6013-BF67-A06B3BFFFCB5}"/>
              </a:ext>
            </a:extLst>
          </p:cNvPr>
          <p:cNvSpPr txBox="1">
            <a:spLocks/>
          </p:cNvSpPr>
          <p:nvPr/>
        </p:nvSpPr>
        <p:spPr>
          <a:xfrm>
            <a:off x="6539346" y="270533"/>
            <a:ext cx="504759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DECC23A-20F6-03AA-1284-0730C4434A09}"/>
              </a:ext>
            </a:extLst>
          </p:cNvPr>
          <p:cNvSpPr txBox="1">
            <a:spLocks/>
          </p:cNvSpPr>
          <p:nvPr/>
        </p:nvSpPr>
        <p:spPr>
          <a:xfrm>
            <a:off x="6539346" y="1270276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A8BFF39-62BF-5280-D3DD-4222DD8B4C25}"/>
              </a:ext>
            </a:extLst>
          </p:cNvPr>
          <p:cNvCxnSpPr/>
          <p:nvPr/>
        </p:nvCxnSpPr>
        <p:spPr>
          <a:xfrm>
            <a:off x="6206836" y="484909"/>
            <a:ext cx="0" cy="6102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8C7EB3-0332-476E-CA3B-8515D85826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921" y="1437097"/>
            <a:ext cx="5136235" cy="510224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69CDEE-0462-D456-BCAD-23CC43DE1788}"/>
              </a:ext>
            </a:extLst>
          </p:cNvPr>
          <p:cNvSpPr txBox="1">
            <a:spLocks/>
          </p:cNvSpPr>
          <p:nvPr/>
        </p:nvSpPr>
        <p:spPr>
          <a:xfrm>
            <a:off x="6385513" y="301312"/>
            <a:ext cx="5201428" cy="92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 Manager vs</a:t>
            </a:r>
            <a:br>
              <a:rPr lang="ru-RU" dirty="0"/>
            </a:br>
            <a:r>
              <a:rPr lang="en-US" dirty="0"/>
              <a:t>Project Manager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3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489" y="2005724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2218" y="3495159"/>
            <a:ext cx="5951792" cy="2990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Customer Development</a:t>
            </a:r>
            <a:endParaRPr lang="ru-RU" dirty="0"/>
          </a:p>
          <a:p>
            <a:r>
              <a:rPr lang="en" dirty="0"/>
              <a:t>CJM — Customer Journey Map</a:t>
            </a:r>
            <a:endParaRPr lang="ru-RU" dirty="0"/>
          </a:p>
          <a:p>
            <a:r>
              <a:rPr lang="ru-RU" dirty="0"/>
              <a:t>Продуктовые метрики</a:t>
            </a:r>
          </a:p>
          <a:p>
            <a:r>
              <a:rPr lang="en" dirty="0"/>
              <a:t>Impact Mapping</a:t>
            </a:r>
            <a:endParaRPr lang="ru-RU" dirty="0"/>
          </a:p>
          <a:p>
            <a:r>
              <a:rPr lang="ru-RU" dirty="0"/>
              <a:t>Приоритезация фичей</a:t>
            </a:r>
          </a:p>
          <a:p>
            <a:endParaRPr lang="en-US" sz="2000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BFF16B-247A-5283-1363-AF99C564C7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01" y="3319035"/>
            <a:ext cx="3016192" cy="32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5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  <a:r>
              <a:rPr lang="ru-RU" dirty="0"/>
              <a:t> — вопрос-фильтр попадания в ЦА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</a:t>
            </a:r>
            <a:br>
              <a:rPr lang="ru-RU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4" y="1210315"/>
            <a:ext cx="10796156" cy="54086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Это хороший</a:t>
            </a:r>
            <a:r>
              <a:rPr lang="en-US" sz="2200" dirty="0"/>
              <a:t> </a:t>
            </a:r>
            <a:r>
              <a:rPr lang="ru-RU" sz="2200" dirty="0"/>
              <a:t>вопрос и конечному пользователю,</a:t>
            </a:r>
            <a:br>
              <a:rPr lang="ru-RU" sz="2200" dirty="0"/>
            </a:br>
            <a:r>
              <a:rPr lang="ru-RU" sz="2200" dirty="0"/>
              <a:t>если задать </a:t>
            </a:r>
            <a:r>
              <a:rPr lang="en-US" sz="2200" dirty="0"/>
              <a:t>“</a:t>
            </a:r>
            <a:r>
              <a:rPr lang="ru-RU" sz="2200" dirty="0"/>
              <a:t>5 вопросов «</a:t>
            </a:r>
            <a:r>
              <a:rPr lang="ru-RU" sz="2200" b="1" dirty="0"/>
              <a:t>Почему</a:t>
            </a:r>
            <a:r>
              <a:rPr lang="en-US" sz="2200" b="1" dirty="0"/>
              <a:t>?</a:t>
            </a:r>
            <a:r>
              <a:rPr lang="ru-RU" sz="2200" dirty="0"/>
              <a:t>»</a:t>
            </a:r>
            <a:r>
              <a:rPr lang="en-US" sz="2200" dirty="0"/>
              <a:t>”</a:t>
            </a:r>
            <a:endParaRPr lang="ru-RU" sz="2200" dirty="0"/>
          </a:p>
          <a:p>
            <a:pPr lvl="2">
              <a:lnSpc>
                <a:spcPct val="100000"/>
              </a:lnSpc>
            </a:pPr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</a:t>
            </a:r>
            <a:br>
              <a:rPr lang="ru-RU" sz="2400" dirty="0"/>
            </a:b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4"/>
            <a:ext cx="10515600" cy="40329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Как последний раз вы организовывали уборку дома /</a:t>
            </a:r>
            <a:r>
              <a:rPr lang="en-US" sz="2000" dirty="0"/>
              <a:t> </a:t>
            </a:r>
            <a:r>
              <a:rPr lang="ru-RU" sz="2000" dirty="0"/>
              <a:t>переезд / покупали авиабилеты </a:t>
            </a:r>
            <a:r>
              <a:rPr lang="en-US" sz="2000" dirty="0"/>
              <a:t>/ </a:t>
            </a:r>
            <a:r>
              <a:rPr lang="ru-RU" sz="2000" dirty="0"/>
              <a:t>узнавали расписание ВУЗа /</a:t>
            </a:r>
            <a:r>
              <a:rPr lang="en-US" sz="2000" dirty="0"/>
              <a:t> </a:t>
            </a:r>
            <a:r>
              <a:rPr lang="ru-RU" sz="2000" dirty="0"/>
              <a:t>добирались до работы </a:t>
            </a:r>
            <a:r>
              <a:rPr lang="en-US" sz="2000" dirty="0"/>
              <a:t>/ </a:t>
            </a:r>
            <a:r>
              <a:rPr lang="ru-RU" sz="2000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...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«</a:t>
            </a:r>
            <a:r>
              <a:rPr lang="ru-RU" sz="2400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sz="2400" dirty="0" err="1">
                <a:solidFill>
                  <a:srgbClr val="C00000"/>
                </a:solidFill>
              </a:rPr>
              <a:t>X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ru-RU" sz="2400" dirty="0">
                <a:solidFill>
                  <a:srgbClr val="C00000"/>
                </a:solidFill>
              </a:rPr>
              <a:t>который делает </a:t>
            </a:r>
            <a:r>
              <a:rPr lang="ru-RU" sz="2400" dirty="0" err="1">
                <a:solidFill>
                  <a:srgbClr val="C00000"/>
                </a:solidFill>
              </a:rPr>
              <a:t>Y</a:t>
            </a:r>
            <a:r>
              <a:rPr lang="en-US" sz="2400" dirty="0">
                <a:solidFill>
                  <a:srgbClr val="C00000"/>
                </a:solidFill>
              </a:rPr>
              <a:t>»?</a:t>
            </a:r>
            <a:endParaRPr lang="ru-RU" sz="24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1026" name="Picture 2" descr="Problem Interview in Customer Development | Rocketech — Blog — Rocketech">
            <a:extLst>
              <a:ext uri="{FF2B5EF4-FFF2-40B4-BE49-F238E27FC236}">
                <a16:creationId xmlns:a16="http://schemas.microsoft.com/office/drawing/2014/main" id="{AE8DC26E-70AA-6859-A6CF-CD610B791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7809" y="4793775"/>
            <a:ext cx="3744191" cy="2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любленный – Бесплатные иконки: люди">
            <a:extLst>
              <a:ext uri="{FF2B5EF4-FFF2-40B4-BE49-F238E27FC236}">
                <a16:creationId xmlns:a16="http://schemas.microsoft.com/office/drawing/2014/main" id="{97329D6B-D634-A0E5-197F-FE29DC7C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823" y="2112157"/>
            <a:ext cx="2192977" cy="2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26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15"/>
            <a:ext cx="10515600" cy="51108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люди разного пола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007"/>
            <a:ext cx="10515600" cy="41123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</a:t>
            </a:r>
            <a:r>
              <a:rPr lang="ru-RU" sz="2400" b="1" dirty="0"/>
              <a:t>склонны не узнать факты, а «продать»</a:t>
            </a:r>
            <a:r>
              <a:rPr lang="ru-RU" sz="2400" dirty="0"/>
              <a:t>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</a:t>
            </a:r>
            <a:br>
              <a:rPr lang="ru-RU" sz="2400" dirty="0"/>
            </a:br>
            <a:r>
              <a:rPr lang="ru-RU" sz="2400" b="1" dirty="0"/>
              <a:t>мы боимся узнать правду, что продукт на самом деле никому не нужен,</a:t>
            </a:r>
            <a:r>
              <a:rPr lang="ru-RU" sz="2400" dirty="0"/>
              <a:t>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Не «продавайте»</a:t>
            </a:r>
            <a:r>
              <a:rPr lang="ru-RU" sz="2400" dirty="0"/>
              <a:t> (не питчите),</a:t>
            </a:r>
            <a:br>
              <a:rPr lang="ru-RU" sz="2400" dirty="0"/>
            </a:br>
            <a:r>
              <a:rPr lang="ru-RU" sz="2400" dirty="0"/>
              <a:t>по крайней мере, </a:t>
            </a:r>
            <a:r>
              <a:rPr lang="ru-RU" sz="2400" b="1" dirty="0"/>
              <a:t>вначале интервью</a:t>
            </a:r>
          </a:p>
        </p:txBody>
      </p:sp>
      <p:pic>
        <p:nvPicPr>
          <p:cNvPr id="2050" name="Picture 2" descr="не продавай продавай, Комикс Гомер (ангел и демон)">
            <a:extLst>
              <a:ext uri="{FF2B5EF4-FFF2-40B4-BE49-F238E27FC236}">
                <a16:creationId xmlns:a16="http://schemas.microsoft.com/office/drawing/2014/main" id="{724378A2-E954-6D1B-5B33-31D807821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6483" y="4378731"/>
            <a:ext cx="3665517" cy="24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</a:t>
            </a:r>
            <a:br>
              <a:rPr lang="en-US" sz="2400" dirty="0"/>
            </a:br>
            <a:r>
              <a:rPr lang="ru-RU" sz="2400" dirty="0"/>
              <a:t>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«</a:t>
            </a:r>
            <a:r>
              <a:rPr lang="ru-RU" sz="2400" dirty="0"/>
              <a:t>Продаёте</a:t>
            </a:r>
            <a:r>
              <a:rPr lang="en-US" sz="2400" dirty="0"/>
              <a:t>»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Задавать </a:t>
            </a:r>
            <a:r>
              <a:rPr lang="ru-RU" sz="2400" b="1" dirty="0"/>
              <a:t>открытые</a:t>
            </a:r>
            <a:r>
              <a:rPr lang="ru-RU" sz="2400" dirty="0"/>
              <a:t> вопросы, а </a:t>
            </a:r>
            <a:r>
              <a:rPr lang="ru-RU" sz="2400" b="1" dirty="0"/>
              <a:t>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«5 почему»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Вопросы </a:t>
            </a:r>
            <a:r>
              <a:rPr lang="ru-RU" sz="2000" b="1" dirty="0"/>
              <a:t>не должны направлять</a:t>
            </a:r>
            <a:r>
              <a:rPr lang="ru-RU" sz="2000" dirty="0"/>
              <a:t> человека в конкретную сторону, создавать </a:t>
            </a:r>
            <a:r>
              <a:rPr lang="en-US" sz="2000" b="1" dirty="0"/>
              <a:t>bias</a:t>
            </a:r>
            <a:r>
              <a:rPr lang="en-US" sz="2000" dirty="0"/>
              <a:t> (</a:t>
            </a:r>
            <a:r>
              <a:rPr lang="ru-RU" sz="2000" dirty="0"/>
              <a:t>«смещение», «предвзятость»</a:t>
            </a:r>
            <a:r>
              <a:rPr lang="en-US" sz="2000" dirty="0"/>
              <a:t>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/>
                </a:solidFill>
              </a:rPr>
              <a:t>«</a:t>
            </a:r>
            <a:r>
              <a:rPr lang="ru-RU" sz="20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/>
                </a:solidFill>
              </a:rPr>
              <a:t>»</a:t>
            </a:r>
            <a:endParaRPr lang="ru-RU" sz="20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4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Вообще, любые ответы людей могут помочь </a:t>
            </a:r>
            <a:r>
              <a:rPr lang="ru-RU" sz="2000" b="1" dirty="0"/>
              <a:t>расширить анкету</a:t>
            </a:r>
            <a:r>
              <a:rPr lang="ru-RU" sz="2000" dirty="0"/>
              <a:t> и помочь включить в неё </a:t>
            </a:r>
            <a:r>
              <a:rPr lang="ru-RU" sz="2000" b="1" dirty="0"/>
              <a:t>новые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329AD-84BC-975B-91EB-B85B2A4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5"/>
            <a:ext cx="10515600" cy="909493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продуктов (для кого предназначаются)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B0B5C-A4BB-9F12-78F3-8D3DCBD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36437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B2C — Business-to-Consumer</a:t>
            </a:r>
            <a:r>
              <a:rPr lang="en" sz="2400" dirty="0"/>
              <a:t>:</a:t>
            </a:r>
            <a:br>
              <a:rPr lang="ru-RU" sz="2400" dirty="0"/>
            </a:br>
            <a:r>
              <a:rPr lang="ru-RU" sz="2400" dirty="0"/>
              <a:t>Для потребителей / частных лиц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Яндекс.Такси</a:t>
            </a:r>
            <a:r>
              <a:rPr lang="en-US" sz="2000" dirty="0"/>
              <a:t> / </a:t>
            </a:r>
            <a:r>
              <a:rPr lang="ru-RU" sz="2000" dirty="0"/>
              <a:t>Яндекс.Алиса</a:t>
            </a:r>
            <a:r>
              <a:rPr lang="en-US" sz="2000" dirty="0"/>
              <a:t> / </a:t>
            </a:r>
            <a:r>
              <a:rPr lang="ru-RU" sz="2000" dirty="0"/>
              <a:t>Печка для дровяной бани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B2B — Business-to-Business</a:t>
            </a:r>
            <a:r>
              <a:rPr lang="ru-RU" sz="2400" dirty="0"/>
              <a:t>:</a:t>
            </a:r>
            <a:br>
              <a:rPr lang="ru-RU" sz="2400" dirty="0"/>
            </a:br>
            <a:r>
              <a:rPr lang="ru-RU" sz="2400" dirty="0"/>
              <a:t>Для бизнеса (предприятий, организаций, частных лиц)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1С:Предприятие</a:t>
            </a:r>
            <a:r>
              <a:rPr lang="en-US" sz="2000" dirty="0"/>
              <a:t> / Bitrix24 / Amazon S3 Cloud / GitLab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B2G — </a:t>
            </a:r>
            <a:r>
              <a:rPr lang="en" sz="2400" dirty="0"/>
              <a:t>Business-to-Government:</a:t>
            </a:r>
            <a:br>
              <a:rPr lang="ru-RU" sz="2400" dirty="0"/>
            </a:br>
            <a:r>
              <a:rPr lang="ru-RU" sz="2400" dirty="0"/>
              <a:t>Для государства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Госуслуги (</a:t>
            </a:r>
            <a:r>
              <a:rPr lang="en" sz="2000" dirty="0"/>
              <a:t>NVision Group</a:t>
            </a:r>
            <a:r>
              <a:rPr lang="ru-RU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Софт для поликлиник / Софт для </a:t>
            </a:r>
            <a:r>
              <a:rPr lang="ru-RU" sz="2000" dirty="0" err="1"/>
              <a:t>ЦентроБанка</a:t>
            </a:r>
            <a:endParaRPr lang="ru-RU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A38EC-9F68-70C6-8745-656582D7D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55" y="5098472"/>
            <a:ext cx="5395883" cy="17595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7E4D9-6B20-B444-5362-B5A0682710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09" y="5098472"/>
            <a:ext cx="5153891" cy="17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5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3" y="2027712"/>
            <a:ext cx="5875020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«Можешь меня представить?»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«У меня супер-боль!» —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FADAC-CE2B-A454-46A5-677219D9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6DFDD-8DB2-CD20-B904-A65E40D15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2594A-3F4D-AE86-DD31-C7076D3D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4231522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4A8A-6017-9694-ACD3-A86CCCE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890DA-9A22-4594-7AE1-E8E4DA4E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733" y="234535"/>
            <a:ext cx="6124121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0B4CE-99F1-CA4C-15D4-E83F7F0C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28" y="2060028"/>
            <a:ext cx="6313533" cy="4305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Метрики продукта – это показатели, отражающие взаимодействие пользователей с продуктом.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Продуктовые метрики — это показатели и инструменты, по которым можно судить, нравится ли продукт покупателям и имеет ли успех.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Метрики продукта являются количественными данными, которые позволяют компаниям иметь представление об общем успехе (или неудачах) своих продуктов.</a:t>
            </a:r>
            <a:r>
              <a:rPr lang="en-US" sz="2000" dirty="0"/>
              <a:t> </a:t>
            </a:r>
            <a:r>
              <a:rPr lang="ru-RU" sz="2000" dirty="0"/>
              <a:t>Компании анализируют продуктовые показатели, чтобы получить информацию, необходимую для разработки или модификации стратегии развития продукта с целью увеличения доходов и повышения удовлетворенности клиентов.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2EFC9-730A-114C-9E17-B44F149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219" y="2852058"/>
            <a:ext cx="5309781" cy="4005942"/>
          </a:xfrm>
          <a:prstGeom prst="rect">
            <a:avLst/>
          </a:prstGeom>
        </p:spPr>
      </p:pic>
      <p:pic>
        <p:nvPicPr>
          <p:cNvPr id="1026" name="Picture 2" descr="Продуктовые метрики: считаем ключевые показатели успеха">
            <a:extLst>
              <a:ext uri="{FF2B5EF4-FFF2-40B4-BE49-F238E27FC236}">
                <a16:creationId xmlns:a16="http://schemas.microsoft.com/office/drawing/2014/main" id="{785243CC-589A-9E79-90C1-A54CD4B76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2219" y="0"/>
            <a:ext cx="5309781" cy="27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32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23F012-5412-ECDB-8054-5461CC99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49055" cy="875096"/>
          </a:xfrm>
        </p:spPr>
        <p:txBody>
          <a:bodyPr/>
          <a:lstStyle/>
          <a:p>
            <a:r>
              <a:rPr lang="ru-RU" dirty="0"/>
              <a:t>Примеры продуктовых метрик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09CD67F-6A95-BDBB-9D49-F3B35F09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6"/>
            <a:ext cx="10515600" cy="5370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DAU</a:t>
            </a:r>
            <a:r>
              <a:rPr lang="en" dirty="0"/>
              <a:t> (Daily Active Users) —</a:t>
            </a:r>
            <a:r>
              <a:rPr lang="ru-RU" dirty="0"/>
              <a:t> количество уникальных пользователей за сутки.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WAU</a:t>
            </a:r>
            <a:r>
              <a:rPr lang="en" dirty="0"/>
              <a:t> (Weekly Active Users) —</a:t>
            </a:r>
            <a:r>
              <a:rPr lang="ru-RU" dirty="0"/>
              <a:t> количество пользователей за неделю.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MAU</a:t>
            </a:r>
            <a:r>
              <a:rPr lang="en" dirty="0"/>
              <a:t> (Monthly Active Users) —</a:t>
            </a:r>
            <a:r>
              <a:rPr lang="ru-RU" dirty="0"/>
              <a:t> количество уникальных пользователей за месяц.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/>
              <a:t>NPS</a:t>
            </a:r>
            <a:r>
              <a:rPr lang="en-US" dirty="0"/>
              <a:t> (Net Promoter Score) — </a:t>
            </a:r>
            <a:r>
              <a:rPr lang="ru-RU" dirty="0"/>
              <a:t>Коэффициент виральности.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Activation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Rate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—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Активация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</a:t>
            </a:r>
            <a:r>
              <a:rPr lang="ru-RU" dirty="0"/>
              <a:t>оличество пользователей,</a:t>
            </a:r>
            <a:br>
              <a:rPr lang="ru-RU" dirty="0"/>
            </a:br>
            <a:r>
              <a:rPr lang="ru-RU" dirty="0"/>
              <a:t>которые открыли приложение после скачивания и начали</a:t>
            </a:r>
            <a:br>
              <a:rPr lang="ru-RU" dirty="0"/>
            </a:br>
            <a:r>
              <a:rPr lang="ru-RU" dirty="0"/>
              <a:t>его использовать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Retention</a:t>
            </a:r>
            <a:r>
              <a:rPr lang="en-US" dirty="0">
                <a:solidFill>
                  <a:srgbClr val="000000"/>
                </a:solidFill>
              </a:rPr>
              <a:t> — </a:t>
            </a:r>
            <a:r>
              <a:rPr lang="ru-RU" dirty="0">
                <a:solidFill>
                  <a:srgbClr val="000000"/>
                </a:solidFill>
              </a:rPr>
              <a:t>Удержание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Referral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— Рекомендации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</a:rPr>
              <a:t>LTV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" i="0" dirty="0">
                <a:solidFill>
                  <a:srgbClr val="000000"/>
                </a:solidFill>
                <a:effectLst/>
              </a:rPr>
              <a:t>Customer Lifetime Value)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— </a:t>
            </a:r>
            <a:r>
              <a:rPr lang="ru-RU" i="0" dirty="0">
                <a:solidFill>
                  <a:srgbClr val="000000"/>
                </a:solidFill>
                <a:effectLst/>
              </a:rPr>
              <a:t>Пожизненной ценности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CAC</a:t>
            </a:r>
            <a:r>
              <a:rPr lang="en" i="0" dirty="0">
                <a:solidFill>
                  <a:srgbClr val="000000"/>
                </a:solidFill>
                <a:effectLst/>
              </a:rPr>
              <a:t> (Customer Acquisition Cost)</a:t>
            </a:r>
            <a:r>
              <a:rPr lang="en" b="1" i="0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0000"/>
                </a:solidFill>
              </a:rPr>
              <a:t>—</a:t>
            </a:r>
            <a:r>
              <a:rPr lang="en" i="0" dirty="0">
                <a:solidFill>
                  <a:srgbClr val="000000"/>
                </a:solidFill>
                <a:effectLst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Стоимости привлечения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101010"/>
                </a:solidFill>
                <a:effectLst/>
                <a:latin typeface="_museo"/>
              </a:rPr>
              <a:t>CR</a:t>
            </a:r>
            <a:r>
              <a:rPr lang="en" dirty="0">
                <a:solidFill>
                  <a:srgbClr val="101010"/>
                </a:solidFill>
                <a:latin typeface="_museo"/>
              </a:rPr>
              <a:t> (</a:t>
            </a:r>
            <a:r>
              <a:rPr lang="en" i="0" dirty="0">
                <a:solidFill>
                  <a:srgbClr val="101010"/>
                </a:solidFill>
                <a:effectLst/>
                <a:latin typeface="_museo"/>
              </a:rPr>
              <a:t>Conversion Rate</a:t>
            </a:r>
            <a:r>
              <a:rPr lang="en" dirty="0">
                <a:solidFill>
                  <a:srgbClr val="101010"/>
                </a:solidFill>
                <a:latin typeface="_museo"/>
              </a:rPr>
              <a:t>)</a:t>
            </a:r>
            <a:r>
              <a:rPr lang="en" dirty="0"/>
              <a:t> — </a:t>
            </a:r>
            <a:r>
              <a:rPr lang="ru-RU" dirty="0"/>
              <a:t>коэффициент конверсии, или по-другому — количество пользователей, которые выполнили целевое действие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800" b="1" dirty="0"/>
              <a:t>MRR</a:t>
            </a:r>
            <a:r>
              <a:rPr lang="ru-RU" sz="2800" dirty="0"/>
              <a:t> (</a:t>
            </a:r>
            <a:r>
              <a:rPr lang="en-US" sz="2800" dirty="0"/>
              <a:t>Monthly Recurring Revenue</a:t>
            </a:r>
            <a:r>
              <a:rPr lang="ru-RU" sz="2800" dirty="0"/>
              <a:t>)</a:t>
            </a:r>
            <a:r>
              <a:rPr lang="en-US" sz="2800" dirty="0"/>
              <a:t> </a:t>
            </a:r>
            <a:r>
              <a:rPr lang="ru-RU" sz="2800" dirty="0"/>
              <a:t>— регулярная месячная выручка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97D0BF-25D7-1F63-2D80-9FE31C07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3762" y="2764221"/>
            <a:ext cx="3424156" cy="17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318B-C49C-2DC5-733A-E2C84E9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8AFE4-6FD4-5DFF-8288-F7C3DF80C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56D785-D9D3-C9C3-4176-F8339C81C6D5}"/>
              </a:ext>
            </a:extLst>
          </p:cNvPr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D4B6A9C-AFB5-FCAE-FF38-45D2FEBFD95B}"/>
              </a:ext>
            </a:extLst>
          </p:cNvPr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03C499-895B-C7B9-7699-B32C0B554EE3}"/>
              </a:ext>
            </a:extLst>
          </p:cNvPr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67F5115-0B91-CD6A-E3C5-10B686D77630}"/>
              </a:ext>
            </a:extLst>
          </p:cNvPr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841575-3C52-A4B1-DB35-51700359A451}"/>
              </a:ext>
            </a:extLst>
          </p:cNvPr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4E4D41-A6CD-4B1E-7E88-79A6E9731A2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79D1FC4-F695-8310-2419-1D1494B9A38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68C1E308-3A63-4AF2-0104-33E2062D1BB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A2FFBD8-3862-06F4-2824-3192D4208D22}"/>
              </a:ext>
            </a:extLst>
          </p:cNvPr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8771A68-5289-3C36-93C1-841359E33711}"/>
              </a:ext>
            </a:extLst>
          </p:cNvPr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4C71248-9276-3EA3-5D44-D04CC7C48710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9CB1312-4D19-AECC-8AC7-34746A885187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  <p:extLst>
      <p:ext uri="{BB962C8B-B14F-4D97-AF65-F5344CB8AC3E}">
        <p14:creationId xmlns:p14="http://schemas.microsoft.com/office/powerpoint/2010/main" val="2773813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029A-81CA-55AD-BF14-3E92071B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E181-42C3-F5C7-1493-F2732A9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D6409-7D10-CDAD-4712-7882FE3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AAC5AE-0033-FC9C-CFA0-306EF79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195995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460F-3E5D-4BF1-2EAB-C1A1DDD2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6079E-664D-E660-0CC4-C5F9920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EC4BE-A719-25F3-1B47-56FABC8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Подписка:</a:t>
            </a:r>
            <a:r>
              <a:rPr lang="ru-RU" sz="1800" dirty="0"/>
              <a:t> Кол-во подписчиков по типам подписки, удержание, отток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Разовые покупки</a:t>
            </a:r>
            <a:r>
              <a:rPr lang="ru-RU" sz="1800" dirty="0"/>
              <a:t>: кол-во покупок в месяц, средний чек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Донаты</a:t>
            </a:r>
            <a:r>
              <a:rPr lang="ru-RU" sz="1800" dirty="0"/>
              <a:t> (комиссии с донатов): количество донатов, средняя сумма доната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E9596E-4A11-527C-A488-910872CB4344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1291532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95-F38A-AEE1-7417-EB8BCD41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37BBE-B14A-9B7A-678D-5129CD9D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31C28-1B9C-F4E7-C33A-D13F6340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0B6A60-F5E4-0ACF-F71F-D1E0D2142D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BFD78482-5B0C-85EB-F52B-40064BD9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44FE7-14BA-14F6-FBC8-C7E34717268D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привлечение</a:t>
            </a:r>
            <a:r>
              <a:rPr lang="ru-RU" sz="2000" dirty="0"/>
              <a:t>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транзакции</a:t>
            </a:r>
            <a:r>
              <a:rPr lang="ru-RU" sz="2000" dirty="0"/>
              <a:t>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продуктивность</a:t>
            </a:r>
            <a:r>
              <a:rPr lang="ru-RU" sz="2000" dirty="0"/>
              <a:t>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EF4ED-9173-49F5-9FA1-D33CBF2C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C293D-EAB0-8C5D-5BBE-78761E1B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6" y="295851"/>
            <a:ext cx="10515600" cy="989445"/>
          </a:xfrm>
        </p:spPr>
        <p:txBody>
          <a:bodyPr/>
          <a:lstStyle/>
          <a:p>
            <a:r>
              <a:rPr lang="ru-RU" dirty="0"/>
              <a:t>Особенности продуктов </a:t>
            </a:r>
            <a:r>
              <a:rPr lang="en-US" dirty="0"/>
              <a:t>B2B / B2C / B2G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6E7F1-3B4B-6F42-E105-949C905D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6" y="1354570"/>
            <a:ext cx="3761509" cy="37023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B2C</a:t>
            </a:r>
            <a:r>
              <a:rPr lang="en-US" sz="2400" dirty="0"/>
              <a:t>: </a:t>
            </a:r>
            <a:r>
              <a:rPr lang="en-GB" sz="2400" dirty="0"/>
              <a:t>Business-to-Consumer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000" dirty="0"/>
              <a:t>В офлайне важно место расположения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Массовое производство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роль эмоций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Важны сервис и обслуживание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Онлайн-продажи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конкуренция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400AF17-A576-0B45-47FF-CBD32C5B5F63}"/>
              </a:ext>
            </a:extLst>
          </p:cNvPr>
          <p:cNvSpPr txBox="1">
            <a:spLocks/>
          </p:cNvSpPr>
          <p:nvPr/>
        </p:nvSpPr>
        <p:spPr>
          <a:xfrm>
            <a:off x="4225631" y="1354570"/>
            <a:ext cx="3761509" cy="37023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B2B: Business-to-Business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случае заказной разработки: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Длительный цикл продаж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Много согласований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Покупателей намного меньше, чем в секторе </a:t>
            </a:r>
            <a:r>
              <a:rPr lang="en" sz="2000" dirty="0"/>
              <a:t>B2C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Рациональность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E83509-DB43-BFE1-F5E6-8983FCEFA717}"/>
              </a:ext>
            </a:extLst>
          </p:cNvPr>
          <p:cNvSpPr txBox="1">
            <a:spLocks/>
          </p:cNvSpPr>
          <p:nvPr/>
        </p:nvSpPr>
        <p:spPr>
          <a:xfrm>
            <a:off x="8125686" y="1354570"/>
            <a:ext cx="3761509" cy="3702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B2B: Business-to-Gov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Тендерная система.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Бюрократия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ответственность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BD979D-9331-A7D7-513E-AB7244BD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38" y="5117667"/>
            <a:ext cx="1739900" cy="1689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9C40D-2782-1EBC-AC7D-CFF8D02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7" y="5181600"/>
            <a:ext cx="1752600" cy="1676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691B5-ADB5-6FF6-5015-6AA4FF6B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90" y="5110740"/>
            <a:ext cx="173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5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9EDA-B90D-E7B9-BA35-13EB54CF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6C9AE-0E5E-B8DC-40F9-FA1103A2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DC9AF-B5B3-8A3A-3BA0-8D1F1C03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7F74742D-C404-CE8A-44C3-03483D77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52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5CC5-ED41-283F-4730-D5668AC1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1AEAF-29C5-EB03-2427-A727F423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D6E23-410C-4C8B-E918-92DA228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840" y="348878"/>
            <a:ext cx="2835424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7AC67C4E-05E9-1932-8F47-7883762F8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4"/>
          <a:stretch/>
        </p:blipFill>
        <p:spPr bwMode="auto">
          <a:xfrm>
            <a:off x="103907" y="1229888"/>
            <a:ext cx="9168933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50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631B-6865-D7D1-EF2E-0213AEB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4D466-9078-FE06-ABB6-7B57618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br>
              <a:rPr lang="ru-RU" dirty="0"/>
            </a:br>
            <a:r>
              <a:rPr lang="ru-RU" dirty="0"/>
              <a:t>вложены в метрики компании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DEB925-B61E-92A6-196C-5A41FCE5A79E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515ED1-7C65-8A9F-EACF-A46699701C58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AD986EF-E4C3-EC80-7E7E-1D6FEEE008CF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1CCDF87-2F43-A1AE-08B0-D29D5A5A21AA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4DCFB3E-4306-1769-E404-668B87675A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5B34000-3CD2-A423-038A-4D7F1A69C9A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267CABF-BA0D-C20F-F88F-C0FAB411EEE9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9324282-93DF-C01C-0363-5387A70F34E4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FE8C8-1E8B-0981-9E50-8E6D354F4E75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27F7CD41-B4BF-558E-67D5-D5DE961F9CE3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83AC43-B4F8-D157-C298-21DC33078990}"/>
              </a:ext>
            </a:extLst>
          </p:cNvPr>
          <p:cNvSpPr txBox="1"/>
          <p:nvPr/>
        </p:nvSpPr>
        <p:spPr>
          <a:xfrm>
            <a:off x="7634783" y="4723177"/>
            <a:ext cx="4116992" cy="1296623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4700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D4E4-C552-7F8A-6D55-7490F2BA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8CA8DC-5B45-1F4D-F959-AEECB4CBD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CFD23E-DBAE-5FE0-E9AA-D6BECF79D296}"/>
              </a:ext>
            </a:extLst>
          </p:cNvPr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FAA164D-71AD-3FE5-1323-4C6D65C95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F662AC5-81E1-D126-1BD0-C365E78822E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224B6DD-054F-4D82-28BB-5217896026DA}"/>
                </a:ext>
              </a:extLst>
            </p:cNvPr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9A68A45-9426-DE14-E189-CE08DF005B25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1C7603B-E55B-4310-237B-CEAF04DCBE8E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BC5D63B-D83C-3B98-AF69-4427DA2AB2BF}"/>
                </a:ext>
              </a:extLst>
            </p:cNvPr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1FA03A5-1B40-2FDA-F9FE-9BF2D1FF6123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C4C57AF-A63A-B0A6-114C-B714D55877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EE42C19-E056-DA95-53F6-03296BE087A3}"/>
                </a:ext>
              </a:extLst>
            </p:cNvPr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519EFA-73FB-F07A-A969-41C2911D9491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33BC370-9982-190F-5BE2-E67B8F8F00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4121C1B-226D-A8BA-EF75-124241CA23EE}"/>
                </a:ext>
              </a:extLst>
            </p:cNvPr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6A6C78D-A0DC-3DF5-838B-56D2C53BAF7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CC85B4B-7F98-97BD-F499-93D7DE4BF9E4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9951E2-A559-1903-53FA-8F5E77CE2B6A}"/>
                </a:ext>
              </a:extLst>
            </p:cNvPr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DD45D0A-510C-A0C8-FAFB-7AE667D9998A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4E7F665-7A30-BC75-39AC-DCD68DD1AA49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8425535-7604-36FF-2819-395C08676F1B}"/>
                </a:ext>
              </a:extLst>
            </p:cNvPr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7B329009-3E5D-7F8F-0D76-2E0C4233F72B}"/>
                </a:ext>
              </a:extLst>
            </p:cNvPr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48DF844B-E58B-6BBF-152E-0881A7A571C5}"/>
                </a:ext>
              </a:extLst>
            </p:cNvPr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C6BDFC8D-3101-355C-2466-99BC292B09DE}"/>
              </a:ext>
            </a:extLst>
          </p:cNvPr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C11287F-9874-5195-69CE-8AE5D32C4AB3}"/>
              </a:ext>
            </a:extLst>
          </p:cNvPr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3B8D758-A584-D5C1-CF9E-14AE82B10CC0}"/>
              </a:ext>
            </a:extLst>
          </p:cNvPr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B53E0F-9603-A6AD-4132-58E9A426C440}"/>
              </a:ext>
            </a:extLst>
          </p:cNvPr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67E38E-1ED9-7001-A109-825DEBD2F586}"/>
              </a:ext>
            </a:extLst>
          </p:cNvPr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79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68537"/>
            <a:ext cx="5797550" cy="188598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305"/>
              </a:spcBef>
            </a:pPr>
            <a:r>
              <a:rPr lang="ru-RU" dirty="0"/>
              <a:t>Фичи и их приоритезация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5DC61-A899-94C4-3E7F-47179CCD93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171" y="1640946"/>
            <a:ext cx="4016829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97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976209"/>
            <a:ext cx="11143622" cy="5684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Держатель для телефона — удобно пользоваться картой / навигатором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послушать музыку /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B2824-3E9F-3EE2-D0AE-D93C4A0B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41" y="-1"/>
            <a:ext cx="2235459" cy="1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18FECE2-3C75-0829-7622-BB3C1E73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00" y="941259"/>
            <a:ext cx="10730400" cy="5711791"/>
          </a:xfrm>
        </p:spPr>
        <p:txBody>
          <a:bodyPr/>
          <a:lstStyle/>
          <a:p>
            <a:pPr marL="0" indent="0" algn="l">
              <a:buNone/>
            </a:pPr>
            <a:r>
              <a:rPr lang="en" sz="2000" dirty="0"/>
              <a:t>Killer feature </a:t>
            </a:r>
            <a:r>
              <a:rPr lang="ru-RU" sz="2000" dirty="0"/>
              <a:t>переводится как «</a:t>
            </a:r>
            <a:r>
              <a:rPr lang="ru-RU" sz="2000" b="1" dirty="0"/>
              <a:t>убойная фишка</a:t>
            </a:r>
            <a:r>
              <a:rPr lang="ru-RU" sz="2000" dirty="0"/>
              <a:t>».</a:t>
            </a:r>
            <a:br>
              <a:rPr lang="ru-RU" sz="2000" dirty="0"/>
            </a:br>
            <a:r>
              <a:rPr lang="ru-RU" sz="2000" dirty="0"/>
              <a:t>Это уникальная особенность товара, услуги, сайта или приложения,</a:t>
            </a:r>
            <a:br>
              <a:rPr lang="ru-RU" sz="2000" dirty="0"/>
            </a:br>
            <a:r>
              <a:rPr lang="ru-RU" sz="2000" dirty="0"/>
              <a:t>задача которой — </a:t>
            </a:r>
            <a:r>
              <a:rPr lang="ru-RU" sz="2000" b="1" dirty="0"/>
              <a:t>сразить клиентов наповал</a:t>
            </a:r>
            <a:r>
              <a:rPr lang="ru-RU" sz="2000" dirty="0"/>
              <a:t>. </a:t>
            </a:r>
          </a:p>
          <a:p>
            <a:pPr marL="0" indent="0" algn="l">
              <a:spcBef>
                <a:spcPts val="1000"/>
              </a:spcBef>
              <a:buNone/>
            </a:pPr>
            <a:r>
              <a:rPr lang="ru-RU" sz="2000" dirty="0"/>
              <a:t>Киллер-фичу используют, чтобы убедить выбрать ваш товар или услугу.</a:t>
            </a:r>
            <a:br>
              <a:rPr lang="ru-RU" sz="2000" dirty="0"/>
            </a:br>
            <a:r>
              <a:rPr lang="ru-RU" sz="2000" dirty="0"/>
              <a:t>Если киллер-фича «удалась», она </a:t>
            </a:r>
            <a:r>
              <a:rPr lang="ru-RU" sz="2000" b="1" dirty="0">
                <a:solidFill>
                  <a:srgbClr val="00B050"/>
                </a:solidFill>
              </a:rPr>
              <a:t>вызывает вау-эффект</a:t>
            </a:r>
            <a:r>
              <a:rPr lang="ru-RU" sz="2000" dirty="0"/>
              <a:t>, </a:t>
            </a:r>
            <a:r>
              <a:rPr lang="ru-RU" sz="2000" b="1" dirty="0">
                <a:solidFill>
                  <a:srgbClr val="7030A0"/>
                </a:solidFill>
              </a:rPr>
              <a:t>делает продукт особенным</a:t>
            </a:r>
            <a:r>
              <a:rPr lang="ru-RU" sz="2000" b="1" dirty="0"/>
              <a:t> </a:t>
            </a:r>
            <a:r>
              <a:rPr lang="ru-RU" sz="2000" dirty="0"/>
              <a:t>и обеспечивает ему </a:t>
            </a:r>
            <a:r>
              <a:rPr lang="ru-RU" sz="2000" b="1" dirty="0"/>
              <a:t>конкурентное превосходство</a:t>
            </a:r>
            <a:r>
              <a:rPr lang="ru-RU" sz="2000" dirty="0"/>
              <a:t>. Примеры: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Ø"/>
            </a:pPr>
            <a:r>
              <a:rPr lang="ru-RU" sz="2000" b="1" dirty="0"/>
              <a:t>Водонепроницаемость у смартфона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Оплата улыбкой</a:t>
            </a:r>
            <a:r>
              <a:rPr lang="en-US" sz="2000" b="1" dirty="0"/>
              <a:t>» </a:t>
            </a:r>
            <a:r>
              <a:rPr lang="ru-RU" sz="2000" b="1" dirty="0"/>
              <a:t>от Сбера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ru-RU" sz="2000" b="1" dirty="0"/>
              <a:t>Яндекс.Браузер — закадровый переводчик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1800" dirty="0"/>
              <a:t>Переводит видео на русский, английский, французский, китайский и другие языки онлайн.</a:t>
            </a:r>
            <a:br>
              <a:rPr lang="ru-RU" sz="1800" dirty="0"/>
            </a:br>
            <a:r>
              <a:rPr lang="ru-RU" sz="1800" dirty="0"/>
              <a:t>Позволяет смотреть ролики на иностранном языке без субтитров и официального дубляжа.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Видео в кружочке</a:t>
            </a:r>
            <a:r>
              <a:rPr lang="en-US" sz="2000" b="1" dirty="0"/>
              <a:t>»</a:t>
            </a:r>
            <a:r>
              <a:rPr lang="ru-RU" sz="2000" b="1" dirty="0"/>
              <a:t> в </a:t>
            </a:r>
            <a:r>
              <a:rPr lang="en" sz="2000" b="1" dirty="0"/>
              <a:t>Telegram</a:t>
            </a:r>
            <a:r>
              <a:rPr lang="en" sz="2000" dirty="0"/>
              <a:t>. </a:t>
            </a:r>
            <a:r>
              <a:rPr lang="ru-RU" sz="2000" dirty="0"/>
              <a:t>Телеграм — </a:t>
            </a:r>
            <a:r>
              <a:rPr lang="ru-RU" sz="1800" dirty="0"/>
              <a:t>первый мессенджер, который предоставил пользователям возможность не просто отправлять голосовые сообщения, а записывать кружочки с видео. Они быстро полюбились аудитории и стали конкурентным преимуществом приложения.</a:t>
            </a:r>
            <a:endParaRPr lang="en-US" sz="2000" dirty="0"/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McDonalds —</a:t>
            </a:r>
            <a:r>
              <a:rPr lang="ru-RU" sz="2000" b="1" dirty="0"/>
              <a:t> мобильный заказ.</a:t>
            </a:r>
            <a:r>
              <a:rPr lang="ru-RU" sz="2000" dirty="0"/>
              <a:t> </a:t>
            </a:r>
            <a:r>
              <a:rPr lang="ru-RU" sz="1800" dirty="0"/>
              <a:t>В некоторых ресторанах быстрого питания («Вкусно — и точка») можно оформить заказ через приложение и забрать его в зоне выдачи. Клиенту не придется стоять в очереди на кассу или к терминалу. Опция экономит время людей, сделавших заказ заранее.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9A325-A163-3D49-9887-B42EDE7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00" y="204202"/>
            <a:ext cx="6998057" cy="737053"/>
          </a:xfrm>
        </p:spPr>
        <p:txBody>
          <a:bodyPr/>
          <a:lstStyle/>
          <a:p>
            <a:r>
              <a:rPr lang="en-US" sz="4400" dirty="0"/>
              <a:t>«</a:t>
            </a:r>
            <a:r>
              <a:rPr lang="ru-RU" sz="4400" dirty="0"/>
              <a:t>Киллер-фича</a:t>
            </a:r>
            <a:r>
              <a:rPr lang="en-US" sz="4400" dirty="0"/>
              <a:t>»</a:t>
            </a:r>
            <a:endParaRPr lang="ru-RU" sz="4400" dirty="0"/>
          </a:p>
        </p:txBody>
      </p:sp>
      <p:pic>
        <p:nvPicPr>
          <p:cNvPr id="2050" name="Picture 2" descr="Киллер-фича">
            <a:extLst>
              <a:ext uri="{FF2B5EF4-FFF2-40B4-BE49-F238E27FC236}">
                <a16:creationId xmlns:a16="http://schemas.microsoft.com/office/drawing/2014/main" id="{EE9A1CFE-177B-1A7A-DABB-639B9759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9571" y="0"/>
            <a:ext cx="3102429" cy="205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2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70167"/>
            <a:ext cx="10515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Сбор 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dirty="0"/>
              <a:t>Идеи команды, руководителя, смежных отделов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Различные методы приоритезации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пользователей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</a:t>
            </a:r>
            <a:r>
              <a:rPr lang="ru-RU" sz="2000" b="1" dirty="0"/>
              <a:t>влияние на результат</a:t>
            </a:r>
            <a:r>
              <a:rPr lang="ru-RU" sz="2000" dirty="0"/>
              <a:t>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</a:t>
            </a:r>
            <a:r>
              <a:rPr lang="ru-RU" sz="2000" b="1" dirty="0"/>
              <a:t>заслуга продактов</a:t>
            </a:r>
            <a:r>
              <a:rPr lang="ru-RU" sz="2000" dirty="0"/>
              <a:t>, нежели проджектов / </a:t>
            </a:r>
            <a:r>
              <a:rPr lang="en-US" sz="2000" dirty="0"/>
              <a:t>dev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</a:t>
            </a:r>
            <a:r>
              <a:rPr lang="ru-RU" sz="2000" b="1" dirty="0"/>
              <a:t>значимый человек в продукте</a:t>
            </a:r>
            <a:r>
              <a:rPr lang="ru-RU" sz="2000" dirty="0"/>
              <a:t>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</a:t>
            </a:r>
            <a:r>
              <a:rPr lang="ru-RU" sz="2000" b="1" dirty="0"/>
              <a:t>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</a:t>
            </a:r>
            <a:r>
              <a:rPr lang="ru-RU" sz="2000" b="1" dirty="0"/>
              <a:t>всё быстро меняется</a:t>
            </a:r>
            <a:r>
              <a:rPr lang="ru-RU" sz="2000" dirty="0"/>
              <a:t>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612D9BF-F33F-AE5B-948C-B7D82DDE6A2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36" y="1619554"/>
            <a:ext cx="9002658" cy="443563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BE580-D676-5F6F-86F4-64C1FFAA0AAF}"/>
              </a:ext>
            </a:extLst>
          </p:cNvPr>
          <p:cNvSpPr txBox="1"/>
          <p:nvPr/>
        </p:nvSpPr>
        <p:spPr>
          <a:xfrm>
            <a:off x="838200" y="1184680"/>
            <a:ext cx="93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Группы, в которых ВК собирает обратную связь от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A8C9-0BF5-5ACC-21D2-1757D14B3CEA}"/>
              </a:ext>
            </a:extLst>
          </p:cNvPr>
          <p:cNvSpPr txBox="1"/>
          <p:nvPr/>
        </p:nvSpPr>
        <p:spPr>
          <a:xfrm>
            <a:off x="924791" y="6130636"/>
            <a:ext cx="764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https://vk.com/liveexp</a:t>
            </a:r>
            <a:endParaRPr lang="en" dirty="0"/>
          </a:p>
          <a:p>
            <a:r>
              <a:rPr lang="en" dirty="0">
                <a:hlinkClick r:id="rId4"/>
              </a:rPr>
              <a:t>https://vk.com/live</a:t>
            </a:r>
            <a:endParaRPr lang="en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1680" y="5771440"/>
            <a:ext cx="2628900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Дайджест с идеями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04781" y="5765532"/>
            <a:ext cx="3351783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6115595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нравится ли фича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что улучшить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достаточный ли интерес к фиче</a:t>
            </a:r>
            <a:r>
              <a:rPr lang="en-US" sz="2000" dirty="0"/>
              <a:t>?</a:t>
            </a:r>
            <a:endParaRPr lang="ru-RU" sz="2000" dirty="0"/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2976719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багтрекер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Инструменты</a:t>
            </a:r>
            <a:r>
              <a:rPr dirty="0"/>
              <a:t> </a:t>
            </a:r>
            <a:r>
              <a:rPr lang="ru-RU" dirty="0"/>
              <a:t>для</a:t>
            </a:r>
            <a:r>
              <a:rPr dirty="0"/>
              <a:t> </a:t>
            </a:r>
            <a:r>
              <a:rPr lang="ru-RU" dirty="0"/>
              <a:t>сбора обратной связи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noProof="1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Отзывы и форумы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Обзвон (мессенджеры</a:t>
            </a:r>
            <a:r>
              <a:rPr sz="2400" dirty="0"/>
              <a:t>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1752315"/>
            <a:ext cx="3265714" cy="903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hlinkClick r:id="rId6"/>
              </a:rPr>
              <a:t>8 лучших инструментов сбора обратной связи для </a:t>
            </a:r>
            <a:r>
              <a:rPr lang="en" dirty="0">
                <a:hlinkClick r:id="rId6"/>
              </a:rPr>
              <a:t>SaaS-</a:t>
            </a:r>
            <a:r>
              <a:rPr lang="ru-RU" dirty="0">
                <a:hlinkClick r:id="rId6"/>
              </a:rPr>
              <a:t>компаний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FC25A-4788-C45D-5658-97C54F4020EA}"/>
              </a:ext>
            </a:extLst>
          </p:cNvPr>
          <p:cNvSpPr txBox="1"/>
          <p:nvPr/>
        </p:nvSpPr>
        <p:spPr>
          <a:xfrm>
            <a:off x="7913914" y="3276600"/>
            <a:ext cx="3984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Инструменты для проведения микро-опросов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Userpilot</a:t>
            </a:r>
            <a:br>
              <a:rPr lang="en" dirty="0"/>
            </a:br>
            <a:r>
              <a:rPr lang="en" dirty="0">
                <a:hlinkClick r:id="rId8"/>
              </a:rPr>
              <a:t>Wootric</a:t>
            </a:r>
            <a:br>
              <a:rPr lang="en" dirty="0"/>
            </a:br>
            <a:r>
              <a:rPr lang="en" dirty="0">
                <a:hlinkClick r:id="rId9"/>
              </a:rPr>
              <a:t>Refiner</a:t>
            </a:r>
            <a:br>
              <a:rPr lang="en" dirty="0"/>
            </a:br>
            <a:r>
              <a:rPr lang="en" dirty="0">
                <a:hlinkClick r:id="rId10"/>
              </a:rPr>
              <a:t>Survicate</a:t>
            </a:r>
            <a:endParaRPr lang="en" dirty="0"/>
          </a:p>
          <a:p>
            <a:pPr algn="l"/>
            <a:r>
              <a:rPr lang="ru-RU" dirty="0"/>
              <a:t>Длинные анкеты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Hotjar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Typeform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3"/>
              </a:rPr>
              <a:t>Survey Anyplace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4"/>
              </a:rPr>
              <a:t>Feedier</a:t>
            </a:r>
            <a:endParaRPr lang="en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772481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Чат в мессенджерах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Почтовый ящик и т.п.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4EA6-1786-2D2B-5896-2BA13051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F6DF41-EE80-B217-5D2E-E9F86093A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442" y="274381"/>
            <a:ext cx="8735574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91974-E02D-1003-3A47-86562A37D341}"/>
              </a:ext>
            </a:extLst>
          </p:cNvPr>
          <p:cNvSpPr txBox="1"/>
          <p:nvPr/>
        </p:nvSpPr>
        <p:spPr>
          <a:xfrm>
            <a:off x="918356" y="2016652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6A0C90-2F26-0A63-5185-55CAA2356BB3}"/>
              </a:ext>
            </a:extLst>
          </p:cNvPr>
          <p:cNvSpPr txBox="1"/>
          <p:nvPr/>
        </p:nvSpPr>
        <p:spPr>
          <a:xfrm>
            <a:off x="5705106" y="2058216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591752-91CA-CCC8-FE19-A53B4B8A5EDA}"/>
              </a:ext>
            </a:extLst>
          </p:cNvPr>
          <p:cNvSpPr txBox="1"/>
          <p:nvPr/>
        </p:nvSpPr>
        <p:spPr>
          <a:xfrm>
            <a:off x="891188" y="4134802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1DBB8A-9F10-7650-6C70-10528020B6CE}"/>
              </a:ext>
            </a:extLst>
          </p:cNvPr>
          <p:cNvSpPr/>
          <p:nvPr/>
        </p:nvSpPr>
        <p:spPr>
          <a:xfrm>
            <a:off x="916673" y="2294254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5BE6B-01C6-19F6-4898-D1B298C7439E}"/>
              </a:ext>
            </a:extLst>
          </p:cNvPr>
          <p:cNvSpPr txBox="1"/>
          <p:nvPr/>
        </p:nvSpPr>
        <p:spPr>
          <a:xfrm>
            <a:off x="5558177" y="4478763"/>
            <a:ext cx="4533900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Планы по месяцам</a:t>
            </a:r>
            <a:endParaRPr lang="ru-RU" sz="2000" dirty="0">
              <a:cs typeface="Arial"/>
            </a:endParaRPr>
          </a:p>
          <a:p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B2D6E1-E13A-AAE4-843D-C548BCF52C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1097" y="3698546"/>
            <a:ext cx="4050346" cy="154105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016995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56D-AA73-A00C-0AC8-4B5146D2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B70600-1F6A-AF06-566D-22CD575BA0F6}"/>
              </a:ext>
            </a:extLst>
          </p:cNvPr>
          <p:cNvSpPr txBox="1">
            <a:spLocks/>
          </p:cNvSpPr>
          <p:nvPr/>
        </p:nvSpPr>
        <p:spPr>
          <a:xfrm>
            <a:off x="395996" y="185663"/>
            <a:ext cx="1137558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Пример таблица с идеями фичей на основе метрик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F0826BA-D5DE-48DF-18F7-350BE16A72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78" y="813227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DFC1B4B-9174-668D-B794-4A24B8CF5F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758" y="877468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1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182452"/>
            <a:ext cx="11263394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Использование </a:t>
            </a:r>
            <a:r>
              <a:rPr dirty="0"/>
              <a:t>Impact Mapping</a:t>
            </a:r>
            <a:r>
              <a:rPr lang="en-US" dirty="0"/>
              <a:t> </a:t>
            </a:r>
            <a:r>
              <a:rPr lang="ru-RU" sz="4000" dirty="0"/>
              <a:t>(</a:t>
            </a:r>
            <a:r>
              <a:rPr lang="en-US" sz="4000" dirty="0"/>
              <a:t>«</a:t>
            </a:r>
            <a:r>
              <a:rPr lang="ru-RU" sz="4000" dirty="0"/>
              <a:t>карта влияния</a:t>
            </a:r>
            <a:r>
              <a:rPr lang="en-US" sz="4000" dirty="0"/>
              <a:t>»</a:t>
            </a:r>
            <a:r>
              <a:rPr lang="ru-RU" sz="4000" dirty="0"/>
              <a:t>)</a:t>
            </a:r>
            <a:br>
              <a:rPr lang="ru-RU" dirty="0"/>
            </a:br>
            <a:r>
              <a:rPr lang="ru-RU" sz="2800" dirty="0"/>
              <a:t>для генерации новых идей</a:t>
            </a: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9" y="1480653"/>
            <a:ext cx="5430592" cy="2342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en" sz="2000" dirty="0"/>
              <a:t>Impact mapping — </a:t>
            </a:r>
            <a:r>
              <a:rPr lang="ru-RU" sz="2000" dirty="0"/>
              <a:t>это графический инструмент, который позволяет генерировать новые идеи и гипотезы.</a:t>
            </a:r>
            <a:endParaRPr lang="en-US" sz="2000" dirty="0"/>
          </a:p>
          <a:p>
            <a:pPr algn="l">
              <a:spcBef>
                <a:spcPts val="500"/>
              </a:spcBef>
            </a:pPr>
            <a:r>
              <a:rPr lang="ru-RU" sz="2000" b="1" dirty="0"/>
              <a:t>Для чего применяется </a:t>
            </a:r>
            <a:r>
              <a:rPr lang="en" sz="2000" b="1" dirty="0"/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генерации гипотез по развитию продукта</a:t>
            </a:r>
          </a:p>
        </p:txBody>
      </p:sp>
      <p:pic>
        <p:nvPicPr>
          <p:cNvPr id="3074" name="Picture 2" descr="impact map">
            <a:extLst>
              <a:ext uri="{FF2B5EF4-FFF2-40B4-BE49-F238E27FC236}">
                <a16:creationId xmlns:a16="http://schemas.microsoft.com/office/drawing/2014/main" id="{46AA173F-934F-EB30-2CE0-73E2EA61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5153" y="1210809"/>
            <a:ext cx="5430592" cy="25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CF89-9034-E811-20A3-C2B309DCE1E8}"/>
              </a:ext>
            </a:extLst>
          </p:cNvPr>
          <p:cNvSpPr txBox="1"/>
          <p:nvPr/>
        </p:nvSpPr>
        <p:spPr>
          <a:xfrm>
            <a:off x="6747640" y="3962400"/>
            <a:ext cx="53287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Цель («Зачем»?)</a:t>
            </a:r>
            <a:endParaRPr lang="en-US" sz="2000" dirty="0"/>
          </a:p>
          <a:p>
            <a:pPr lvl="1"/>
            <a:r>
              <a:rPr lang="ru-RU" sz="2000" dirty="0"/>
              <a:t>Ради чего строим </a:t>
            </a:r>
            <a:r>
              <a:rPr lang="en-US" sz="2000" dirty="0"/>
              <a:t>IM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Действующие лица («Кто?»)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целевые пользователи,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отдельные группы пользователей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прочие стейкхолдеры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Влияние действующих лиц («Как?»)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пользователи рекомендовали наш продукт</a:t>
            </a:r>
            <a:endParaRPr lang="en-US" dirty="0"/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Что сделать нам («Что?»)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0" y="110250"/>
            <a:ext cx="1152487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dirty="0"/>
              <a:t>Impact Mapping</a:t>
            </a:r>
            <a:r>
              <a:rPr lang="ru-RU" sz="4000" dirty="0"/>
              <a:t> для улучшения конкретной метрики</a:t>
            </a:r>
            <a:endParaRPr sz="40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184152"/>
            <a:ext cx="8158568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Новые идеи:</a:t>
            </a:r>
            <a:br>
              <a:rPr lang="ru-RU" dirty="0"/>
            </a:br>
            <a:r>
              <a:rPr lang="ru-RU"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837239"/>
            <a:ext cx="4592300" cy="316838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Смотрим на их продукты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Мнение и</a:t>
            </a:r>
            <a:r>
              <a:rPr sz="2400" noProof="1"/>
              <a:t>х пользовател</a:t>
            </a:r>
            <a:r>
              <a:rPr lang="ru-RU" sz="2400" noProof="1"/>
              <a:t>ей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ru-RU" sz="2400" dirty="0"/>
              <a:t>опросы / отзывы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Отчёты с анализом рынка</a:t>
            </a:r>
            <a:endParaRPr lang="en-US" sz="2400" dirty="0"/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Смотрим их сайты / рекламные материалы / паблики / группы 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454697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765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787765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0F9A-D0A8-7DF1-FB4F-C14F44D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0307-0732-6B85-66B8-73BAFEA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A0BE9-FB5B-F852-B216-E085809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50313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Всё есть продукт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Примеры: фестиваль, концерт, спортивное соревнование, вечеринка для друзей</a:t>
            </a:r>
            <a:r>
              <a:rPr lang="en-US" sz="2000" dirty="0"/>
              <a:t>, </a:t>
            </a:r>
            <a:r>
              <a:rPr lang="ru-RU" sz="2000" dirty="0"/>
              <a:t>день рождения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Кладбище мёртвых продуктов — люди начинают делать не поняв рынок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про </a:t>
            </a:r>
            <a:r>
              <a:rPr lang="en-US" sz="2000" dirty="0"/>
              <a:t>HR-AI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Важно понимать основные понятия, чтобы говорить с другими специалистами на их языке</a:t>
            </a:r>
            <a:r>
              <a:rPr lang="en-US" sz="2400" dirty="0"/>
              <a:t> — </a:t>
            </a:r>
            <a:r>
              <a:rPr lang="ru-RU" sz="2400" dirty="0"/>
              <a:t>даже если ты простой программист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с анализом данных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Стартапы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Если вы хотите создать в любом бизнесе / участвовать в качестве партнёра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039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189186"/>
            <a:ext cx="10515600" cy="1294796"/>
          </a:xfrm>
        </p:spPr>
        <p:txBody>
          <a:bodyPr>
            <a:normAutofit/>
          </a:bodyPr>
          <a:lstStyle/>
          <a:p>
            <a:r>
              <a:rPr lang="ru-RU" sz="3600" dirty="0"/>
              <a:t>Где брать новые идеи:</a:t>
            </a:r>
            <a:br>
              <a:rPr lang="ru-RU" sz="3600" dirty="0"/>
            </a:br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828799"/>
            <a:ext cx="7652657" cy="4748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в вашей нише.</a:t>
            </a:r>
            <a:br>
              <a:rPr lang="ru-RU" sz="2400" b="0" i="0" dirty="0">
                <a:solidFill>
                  <a:srgbClr val="333333"/>
                </a:solidFill>
                <a:effectLst/>
              </a:rPr>
            </a:br>
            <a:r>
              <a:rPr lang="ru-RU" sz="2400" b="0" i="0" dirty="0">
                <a:solidFill>
                  <a:srgbClr val="333333"/>
                </a:solidFill>
                <a:effectLst/>
              </a:rPr>
              <a:t>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4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sz="2000" noProof="1">
                <a:solidFill>
                  <a:srgbClr val="333333"/>
                </a:solidFill>
              </a:rPr>
              <a:t>Пример: </a:t>
            </a:r>
            <a:r>
              <a:rPr lang="ru-RU" sz="2000" i="1" noProof="1">
                <a:solidFill>
                  <a:srgbClr val="333333"/>
                </a:solidFill>
              </a:rPr>
              <a:t>Оскар Хартман</a:t>
            </a:r>
            <a:r>
              <a:rPr lang="ru-RU" sz="2000" noProof="1">
                <a:solidFill>
                  <a:srgbClr val="333333"/>
                </a:solidFill>
              </a:rPr>
              <a:t> — </a:t>
            </a:r>
            <a:r>
              <a:rPr lang="en-US" sz="2000" noProof="1">
                <a:solidFill>
                  <a:srgbClr val="333333"/>
                </a:solidFill>
              </a:rPr>
              <a:t>Avito, Carprice, CarFix, KupiVIP</a:t>
            </a:r>
            <a:r>
              <a:rPr lang="ru-RU" sz="2000" noProof="1">
                <a:solidFill>
                  <a:srgbClr val="333333"/>
                </a:solidFill>
              </a:rPr>
              <a:t>, </a:t>
            </a:r>
            <a:r>
              <a:rPr lang="en" sz="2000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sz="2000" noProof="1">
              <a:solidFill>
                <a:srgbClr val="333333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noProof="1">
                <a:solidFill>
                  <a:srgbClr val="333333"/>
                </a:solidFill>
              </a:rPr>
              <a:t>Какие компании / бизнес-модели хорошо зарабатывают за рубежом?</a:t>
            </a:r>
            <a:endParaRPr lang="ru-RU" sz="2400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89" y="1828800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034" y="412548"/>
            <a:ext cx="11032655" cy="4230768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1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14" y="2169526"/>
            <a:ext cx="10604938" cy="1255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0" y="44995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>
                <a:solidFill>
                  <a:srgbClr val="00FA00"/>
                </a:solidFill>
                <a:latin typeface="Lucida Console" panose="020B0609040504020204" pitchFamily="49" charset="0"/>
              </a:rPr>
              <a:t>+</a:t>
            </a:r>
            <a:endParaRPr lang="ru-RU" sz="5000" dirty="0">
              <a:solidFill>
                <a:srgbClr val="00FA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endParaRPr lang="en-US" sz="6000" dirty="0">
              <a:solidFill>
                <a:srgbClr val="FF0000"/>
              </a:solidFill>
              <a:highlight>
                <a:srgbClr val="FF0000"/>
              </a:highlight>
              <a:latin typeface="Lucida Console" panose="020B06090405040202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4400" dirty="0"/>
              <a:t>Собственная формула</a:t>
            </a:r>
            <a:endParaRPr lang="ru-RU" sz="4800" dirty="0">
              <a:latin typeface="Arial"/>
              <a:cs typeface="Arial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853"/>
            <a:ext cx="7211291" cy="1768913"/>
          </a:xfrm>
        </p:spPr>
        <p:txBody>
          <a:bodyPr/>
          <a:lstStyle/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0" y="39499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706" y="2168432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98" y="1618593"/>
            <a:ext cx="12038320" cy="4219498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53547"/>
            <a:ext cx="589893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5557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5821" y="58910"/>
            <a:ext cx="1146089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5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F1D92-192E-EE6D-A035-D9B7734FCCDA}"/>
              </a:ext>
            </a:extLst>
          </p:cNvPr>
          <p:cNvSpPr txBox="1"/>
          <p:nvPr/>
        </p:nvSpPr>
        <p:spPr>
          <a:xfrm>
            <a:off x="325821" y="956441"/>
            <a:ext cx="2396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Рассчитываем в какие именно фичи </a:t>
            </a:r>
            <a:r>
              <a:rPr lang="ru-RU" sz="2000" b="1" dirty="0"/>
              <a:t>выгоднее</a:t>
            </a:r>
            <a:r>
              <a:rPr lang="ru-RU" sz="2000" dirty="0"/>
              <a:t> вложиться — какие фичи принесут наибольший возврат инвестиций по сравнению с затратами средств на разработку и поддержку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8ECE379-FF90-FC88-0DB5-D243F1CB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1393"/>
            <a:ext cx="6904185" cy="381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BEF22-4136-FBBF-5665-1209229E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46251"/>
            <a:ext cx="8458338" cy="1141557"/>
          </a:xfrm>
        </p:spPr>
        <p:txBody>
          <a:bodyPr>
            <a:noAutofit/>
          </a:bodyPr>
          <a:lstStyle/>
          <a:p>
            <a:r>
              <a:rPr lang="ru-RU" sz="3600" dirty="0"/>
              <a:t>Скоринг фичей на основе метрик воронки.</a:t>
            </a:r>
            <a:br>
              <a:rPr lang="en-US" sz="3600" dirty="0"/>
            </a:br>
            <a:r>
              <a:rPr lang="en" sz="3600" dirty="0"/>
              <a:t>Funnel Scoring Model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A7BF4-61A2-6649-90B9-361173FC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236" y="1413164"/>
            <a:ext cx="4689765" cy="518874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1800" dirty="0"/>
              <a:t>Алгоритм работы с табличкой: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группу переменных</a:t>
            </a:r>
            <a:r>
              <a:rPr lang="ru-RU" sz="1800" dirty="0"/>
              <a:t>: На что влияет фича — на трафик, конверсию или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конкретные переменные</a:t>
            </a:r>
            <a:r>
              <a:rPr lang="ru-RU" sz="1800" dirty="0"/>
              <a:t>, на которые влияет фича: Если на трафик — на какие каналы? И насколько мотивированный трафик придет, с какой вероятностью он будет идти дальше по воронке? Если на конверсию — то на какой из шагов воронки? Или, возможно, фича влияет на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силу влияния</a:t>
            </a:r>
            <a:r>
              <a:rPr lang="ru-RU" sz="1800" dirty="0"/>
              <a:t>: каким в процентах будет изменение? Это изменение коснется всех пользователей или какой-то доли (нужно ли взвешивать этот показатель)?</a:t>
            </a:r>
            <a:br>
              <a:rPr lang="en-US" sz="1800" dirty="0"/>
            </a:br>
            <a:r>
              <a:rPr lang="ru-RU" sz="1800" dirty="0"/>
              <a:t>На чем основан наш прогноз?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F97CC9-EE09-353E-EAE4-2603BBAC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19" y="4826121"/>
            <a:ext cx="6411190" cy="2031880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202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BC7D-13B0-1D79-DDC6-65CDBF9C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027906-11F3-27C7-1C4A-7BB4A5A5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329" y="199826"/>
            <a:ext cx="8836409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На выходе:</a:t>
            </a:r>
            <a:br>
              <a:rPr lang="ru-RU" dirty="0"/>
            </a:b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2B1DAD-BDA7-2484-497C-FD2A0C7CB61F}"/>
              </a:ext>
            </a:extLst>
          </p:cNvPr>
          <p:cNvGrpSpPr/>
          <p:nvPr/>
        </p:nvGrpSpPr>
        <p:grpSpPr>
          <a:xfrm>
            <a:off x="-28440" y="1674951"/>
            <a:ext cx="12243740" cy="4602145"/>
            <a:chOff x="754875" y="2588449"/>
            <a:chExt cx="16736694" cy="629094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D9DF7-11D6-B450-D56C-9F4E5E8AD0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740E59-D801-A44C-8EC5-9957FC83DA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3DF149A-BA97-0BA7-3AD7-F81D3EA52737}"/>
              </a:ext>
            </a:extLst>
          </p:cNvPr>
          <p:cNvSpPr txBox="1"/>
          <p:nvPr/>
        </p:nvSpPr>
        <p:spPr>
          <a:xfrm>
            <a:off x="4920534" y="1931571"/>
            <a:ext cx="118406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Метрика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E0FED1-2BD0-14C4-F45B-B0B54765BE70}"/>
              </a:ext>
            </a:extLst>
          </p:cNvPr>
          <p:cNvSpPr txBox="1"/>
          <p:nvPr/>
        </p:nvSpPr>
        <p:spPr>
          <a:xfrm>
            <a:off x="1621579" y="1952541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Проект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CC4B7A-FD4D-178B-0949-E78CF4FFB432}"/>
              </a:ext>
            </a:extLst>
          </p:cNvPr>
          <p:cNvSpPr txBox="1"/>
          <p:nvPr/>
        </p:nvSpPr>
        <p:spPr>
          <a:xfrm>
            <a:off x="7114272" y="1942082"/>
            <a:ext cx="1497330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Платформа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5F2854D-A9B7-9019-C704-C1ABFA16C134}"/>
              </a:ext>
            </a:extLst>
          </p:cNvPr>
          <p:cNvSpPr txBox="1"/>
          <p:nvPr/>
        </p:nvSpPr>
        <p:spPr>
          <a:xfrm>
            <a:off x="9098636" y="1931573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Статус</a:t>
            </a:r>
            <a:endParaRPr sz="1733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E55B2F7-AE21-B908-DBA7-98635E879A30}"/>
              </a:ext>
            </a:extLst>
          </p:cNvPr>
          <p:cNvSpPr txBox="1"/>
          <p:nvPr/>
        </p:nvSpPr>
        <p:spPr>
          <a:xfrm>
            <a:off x="10681258" y="1918631"/>
            <a:ext cx="128312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5803203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Words>8088</Words>
  <Application>Microsoft Macintosh PowerPoint</Application>
  <PresentationFormat>Широкоэкранный</PresentationFormat>
  <Paragraphs>954</Paragraphs>
  <Slides>111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111</vt:i4>
      </vt:variant>
    </vt:vector>
  </HeadingPairs>
  <TitlesOfParts>
    <vt:vector size="124" baseType="lpstr">
      <vt:lpstr>Arial Unicode MS</vt:lpstr>
      <vt:lpstr>_museo</vt:lpstr>
      <vt:lpstr>Arial</vt:lpstr>
      <vt:lpstr>Arial</vt:lpstr>
      <vt:lpstr>Calibri</vt:lpstr>
      <vt:lpstr>Calibri Light</vt:lpstr>
      <vt:lpstr>Lucida Console</vt:lpstr>
      <vt:lpstr>Montserrat</vt:lpstr>
      <vt:lpstr>Montserrat ExtraBold</vt:lpstr>
      <vt:lpstr>Roboto</vt:lpstr>
      <vt:lpstr>var(--stk-f--b_family)</vt:lpstr>
      <vt:lpstr>Wingdings</vt:lpstr>
      <vt:lpstr>Тема Office</vt:lpstr>
      <vt:lpstr>Product management I</vt:lpstr>
      <vt:lpstr>Презентация PowerPoint</vt:lpstr>
      <vt:lpstr>Какие бывают IT-компании</vt:lpstr>
      <vt:lpstr>Проект vs Продукт</vt:lpstr>
      <vt:lpstr>Виды продуктов (для кого предназначаются)</vt:lpstr>
      <vt:lpstr>Особенности продуктов B2B / B2C / B2G</vt:lpstr>
      <vt:lpstr>Управление продуктом — это круто</vt:lpstr>
      <vt:lpstr>Об актуальности product management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Product Vision — видение продукта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Продуктовые гипотезы</vt:lpstr>
      <vt:lpstr>Виды продуктовых гипотез</vt:lpstr>
      <vt:lpstr>Что нужно уметь продакту?</vt:lpstr>
      <vt:lpstr>Продуктовый подход</vt:lpstr>
      <vt:lpstr>Кейс 1: создаём переговорную комнату</vt:lpstr>
      <vt:lpstr>Кейс 2: создаём интернет-магазин</vt:lpstr>
      <vt:lpstr>Customer Development</vt:lpstr>
      <vt:lpstr>«Внутри здания ничего не происходит, так что выйди на улицу»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CustDev — это про качественные исследования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Product management II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Чеклист про качественные исследования</vt:lpstr>
      <vt:lpstr>Презентация PowerPoint</vt:lpstr>
      <vt:lpstr>Продуктовые метрики</vt:lpstr>
      <vt:lpstr>Примеры продуктовых метрик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Метрики продукта вложены в метрики компании</vt:lpstr>
      <vt:lpstr>Иерархия метрик на примере видеосервиса</vt:lpstr>
      <vt:lpstr>Фичи и их приоритезация</vt:lpstr>
      <vt:lpstr>Что такое фича?</vt:lpstr>
      <vt:lpstr>«Киллер-фича»</vt:lpstr>
      <vt:lpstr>Сбор идей для приоритизации</vt:lpstr>
      <vt:lpstr>Идеи для продукта и их приоритезация</vt:lpstr>
      <vt:lpstr>Идеи от пользователей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от команды</vt:lpstr>
      <vt:lpstr>Как использовать метрики для генерации / приоритизации фичей</vt:lpstr>
      <vt:lpstr>Презентация PowerPoint</vt:lpstr>
      <vt:lpstr>Использование Impact Mapping («карта влияния») для генерации новых идей</vt:lpstr>
      <vt:lpstr>Impact Mapping для улучшения конкретной метрики</vt:lpstr>
      <vt:lpstr>Новые идеи: Конкуренты и другие рынки</vt:lpstr>
      <vt:lpstr>Где брать новые идеи: Изучение зарубежного опыта / аналогов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Собственная формула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Скоринг фичей на основе метрик воронки. Funnel Scoring Model</vt:lpstr>
      <vt:lpstr>Алгоритм приоритизации фичей / гипотез</vt:lpstr>
      <vt:lpstr>На выходе: План разработки / ввода фичей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Как составить CJM</vt:lpstr>
      <vt:lpstr>CJM: когда применяем?</vt:lpstr>
      <vt:lpstr>Ценность CJM</vt:lpstr>
      <vt:lpstr>CJM: в чём строить</vt:lpstr>
      <vt:lpstr>Полезные книги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Студенников</dc:creator>
  <cp:lastModifiedBy>Валерий Студенников</cp:lastModifiedBy>
  <cp:revision>10</cp:revision>
  <dcterms:created xsi:type="dcterms:W3CDTF">2024-02-07T11:20:55Z</dcterms:created>
  <dcterms:modified xsi:type="dcterms:W3CDTF">2024-08-26T14:18:04Z</dcterms:modified>
</cp:coreProperties>
</file>